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3333FF"/>
    <a:srgbClr val="00FFFF"/>
    <a:srgbClr val="FFCC99"/>
    <a:srgbClr val="66CCFF"/>
    <a:srgbClr val="FF99FF"/>
    <a:srgbClr val="FF6600"/>
    <a:srgbClr val="996633"/>
    <a:srgbClr val="CCFF33"/>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17" autoAdjust="0"/>
    <p:restoredTop sz="94660"/>
  </p:normalViewPr>
  <p:slideViewPr>
    <p:cSldViewPr>
      <p:cViewPr varScale="1">
        <p:scale>
          <a:sx n="41" d="100"/>
          <a:sy n="41" d="100"/>
        </p:scale>
        <p:origin x="-683" y="-7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3EA774A2-7FD8-4536-8B3D-012C6B08D967}" type="datetimeFigureOut">
              <a:rPr lang="en-AU" smtClean="0"/>
              <a:t>20/02/2018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1EEA38C-4917-4735-A4C8-41F56CEB1893}" type="slidenum">
              <a:rPr lang="en-AU" smtClean="0"/>
              <a:t>‹#›</a:t>
            </a:fld>
            <a:endParaRPr lang="en-AU"/>
          </a:p>
        </p:txBody>
      </p:sp>
    </p:spTree>
    <p:extLst>
      <p:ext uri="{BB962C8B-B14F-4D97-AF65-F5344CB8AC3E}">
        <p14:creationId xmlns:p14="http://schemas.microsoft.com/office/powerpoint/2010/main" val="26419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EA774A2-7FD8-4536-8B3D-012C6B08D967}" type="datetimeFigureOut">
              <a:rPr lang="en-AU" smtClean="0"/>
              <a:t>20/02/2018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1EEA38C-4917-4735-A4C8-41F56CEB1893}" type="slidenum">
              <a:rPr lang="en-AU" smtClean="0"/>
              <a:t>‹#›</a:t>
            </a:fld>
            <a:endParaRPr lang="en-AU"/>
          </a:p>
        </p:txBody>
      </p:sp>
    </p:spTree>
    <p:extLst>
      <p:ext uri="{BB962C8B-B14F-4D97-AF65-F5344CB8AC3E}">
        <p14:creationId xmlns:p14="http://schemas.microsoft.com/office/powerpoint/2010/main" val="198532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EA774A2-7FD8-4536-8B3D-012C6B08D967}" type="datetimeFigureOut">
              <a:rPr lang="en-AU" smtClean="0"/>
              <a:t>20/02/2018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1EEA38C-4917-4735-A4C8-41F56CEB1893}" type="slidenum">
              <a:rPr lang="en-AU" smtClean="0"/>
              <a:t>‹#›</a:t>
            </a:fld>
            <a:endParaRPr lang="en-AU"/>
          </a:p>
        </p:txBody>
      </p:sp>
    </p:spTree>
    <p:extLst>
      <p:ext uri="{BB962C8B-B14F-4D97-AF65-F5344CB8AC3E}">
        <p14:creationId xmlns:p14="http://schemas.microsoft.com/office/powerpoint/2010/main" val="2414445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EA774A2-7FD8-4536-8B3D-012C6B08D967}" type="datetimeFigureOut">
              <a:rPr lang="en-AU" smtClean="0"/>
              <a:t>20/02/2018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1EEA38C-4917-4735-A4C8-41F56CEB1893}" type="slidenum">
              <a:rPr lang="en-AU" smtClean="0"/>
              <a:t>‹#›</a:t>
            </a:fld>
            <a:endParaRPr lang="en-AU"/>
          </a:p>
        </p:txBody>
      </p:sp>
    </p:spTree>
    <p:extLst>
      <p:ext uri="{BB962C8B-B14F-4D97-AF65-F5344CB8AC3E}">
        <p14:creationId xmlns:p14="http://schemas.microsoft.com/office/powerpoint/2010/main" val="1841182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A774A2-7FD8-4536-8B3D-012C6B08D967}" type="datetimeFigureOut">
              <a:rPr lang="en-AU" smtClean="0"/>
              <a:t>20/02/2018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1EEA38C-4917-4735-A4C8-41F56CEB1893}" type="slidenum">
              <a:rPr lang="en-AU" smtClean="0"/>
              <a:t>‹#›</a:t>
            </a:fld>
            <a:endParaRPr lang="en-AU"/>
          </a:p>
        </p:txBody>
      </p:sp>
    </p:spTree>
    <p:extLst>
      <p:ext uri="{BB962C8B-B14F-4D97-AF65-F5344CB8AC3E}">
        <p14:creationId xmlns:p14="http://schemas.microsoft.com/office/powerpoint/2010/main" val="1864415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3EA774A2-7FD8-4536-8B3D-012C6B08D967}" type="datetimeFigureOut">
              <a:rPr lang="en-AU" smtClean="0"/>
              <a:t>20/02/2018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1EEA38C-4917-4735-A4C8-41F56CEB1893}" type="slidenum">
              <a:rPr lang="en-AU" smtClean="0"/>
              <a:t>‹#›</a:t>
            </a:fld>
            <a:endParaRPr lang="en-AU"/>
          </a:p>
        </p:txBody>
      </p:sp>
    </p:spTree>
    <p:extLst>
      <p:ext uri="{BB962C8B-B14F-4D97-AF65-F5344CB8AC3E}">
        <p14:creationId xmlns:p14="http://schemas.microsoft.com/office/powerpoint/2010/main" val="3625372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3EA774A2-7FD8-4536-8B3D-012C6B08D967}" type="datetimeFigureOut">
              <a:rPr lang="en-AU" smtClean="0"/>
              <a:t>20/02/2018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1EEA38C-4917-4735-A4C8-41F56CEB1893}" type="slidenum">
              <a:rPr lang="en-AU" smtClean="0"/>
              <a:t>‹#›</a:t>
            </a:fld>
            <a:endParaRPr lang="en-AU"/>
          </a:p>
        </p:txBody>
      </p:sp>
    </p:spTree>
    <p:extLst>
      <p:ext uri="{BB962C8B-B14F-4D97-AF65-F5344CB8AC3E}">
        <p14:creationId xmlns:p14="http://schemas.microsoft.com/office/powerpoint/2010/main" val="1866268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EA774A2-7FD8-4536-8B3D-012C6B08D967}" type="datetimeFigureOut">
              <a:rPr lang="en-AU" smtClean="0"/>
              <a:t>20/02/2018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1EEA38C-4917-4735-A4C8-41F56CEB1893}" type="slidenum">
              <a:rPr lang="en-AU" smtClean="0"/>
              <a:t>‹#›</a:t>
            </a:fld>
            <a:endParaRPr lang="en-AU"/>
          </a:p>
        </p:txBody>
      </p:sp>
    </p:spTree>
    <p:extLst>
      <p:ext uri="{BB962C8B-B14F-4D97-AF65-F5344CB8AC3E}">
        <p14:creationId xmlns:p14="http://schemas.microsoft.com/office/powerpoint/2010/main" val="1834428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A774A2-7FD8-4536-8B3D-012C6B08D967}" type="datetimeFigureOut">
              <a:rPr lang="en-AU" smtClean="0"/>
              <a:t>20/02/2018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1EEA38C-4917-4735-A4C8-41F56CEB1893}" type="slidenum">
              <a:rPr lang="en-AU" smtClean="0"/>
              <a:t>‹#›</a:t>
            </a:fld>
            <a:endParaRPr lang="en-AU"/>
          </a:p>
        </p:txBody>
      </p:sp>
    </p:spTree>
    <p:extLst>
      <p:ext uri="{BB962C8B-B14F-4D97-AF65-F5344CB8AC3E}">
        <p14:creationId xmlns:p14="http://schemas.microsoft.com/office/powerpoint/2010/main" val="1981265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A774A2-7FD8-4536-8B3D-012C6B08D967}" type="datetimeFigureOut">
              <a:rPr lang="en-AU" smtClean="0"/>
              <a:t>20/02/2018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1EEA38C-4917-4735-A4C8-41F56CEB1893}" type="slidenum">
              <a:rPr lang="en-AU" smtClean="0"/>
              <a:t>‹#›</a:t>
            </a:fld>
            <a:endParaRPr lang="en-AU"/>
          </a:p>
        </p:txBody>
      </p:sp>
    </p:spTree>
    <p:extLst>
      <p:ext uri="{BB962C8B-B14F-4D97-AF65-F5344CB8AC3E}">
        <p14:creationId xmlns:p14="http://schemas.microsoft.com/office/powerpoint/2010/main" val="93879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A774A2-7FD8-4536-8B3D-012C6B08D967}" type="datetimeFigureOut">
              <a:rPr lang="en-AU" smtClean="0"/>
              <a:t>20/02/2018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1EEA38C-4917-4735-A4C8-41F56CEB1893}" type="slidenum">
              <a:rPr lang="en-AU" smtClean="0"/>
              <a:t>‹#›</a:t>
            </a:fld>
            <a:endParaRPr lang="en-AU"/>
          </a:p>
        </p:txBody>
      </p:sp>
    </p:spTree>
    <p:extLst>
      <p:ext uri="{BB962C8B-B14F-4D97-AF65-F5344CB8AC3E}">
        <p14:creationId xmlns:p14="http://schemas.microsoft.com/office/powerpoint/2010/main" val="1443892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774A2-7FD8-4536-8B3D-012C6B08D967}" type="datetimeFigureOut">
              <a:rPr lang="en-AU" smtClean="0"/>
              <a:t>20/02/2018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EA38C-4917-4735-A4C8-41F56CEB1893}" type="slidenum">
              <a:rPr lang="en-AU" smtClean="0"/>
              <a:t>‹#›</a:t>
            </a:fld>
            <a:endParaRPr lang="en-AU"/>
          </a:p>
        </p:txBody>
      </p:sp>
    </p:spTree>
    <p:extLst>
      <p:ext uri="{BB962C8B-B14F-4D97-AF65-F5344CB8AC3E}">
        <p14:creationId xmlns:p14="http://schemas.microsoft.com/office/powerpoint/2010/main" val="252994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vimeo.com/225702053"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volcanoartprize.com/portfolio-item/1.2-million/"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www.youtube.com/watch?v=SgtTm1p-JDc"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poJQFjrJpKQ" TargetMode="External"/><Relationship Id="rId2" Type="http://schemas.openxmlformats.org/officeDocument/2006/relationships/hyperlink" Target="http://volcanoartprize.com/portfolio-item/the-lead-group-kits-dust-wipe-in-action/"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volcanoartprize.com/portfolio-item/lead-group-video/" TargetMode="External"/><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764704"/>
            <a:ext cx="8229600" cy="1143000"/>
          </a:xfrm>
        </p:spPr>
        <p:txBody>
          <a:bodyPr>
            <a:noAutofit/>
          </a:bodyPr>
          <a:lstStyle/>
          <a:p>
            <a:r>
              <a:rPr lang="en-US" sz="4800" b="1" dirty="0" smtClean="0">
                <a:latin typeface="Baskerville Old Face" panose="02020602080505020303" pitchFamily="18" charset="0"/>
              </a:rPr>
              <a:t>VOLCANO </a:t>
            </a:r>
            <a:r>
              <a:rPr lang="en-US" sz="4800" b="1" dirty="0" smtClean="0">
                <a:latin typeface="Baskerville Old Face" panose="02020602080505020303" pitchFamily="18" charset="0"/>
              </a:rPr>
              <a:t>ART PRIZE </a:t>
            </a:r>
            <a:r>
              <a:rPr lang="en-US" sz="4800" b="1" dirty="0" smtClean="0">
                <a:latin typeface="Baskerville Old Face" panose="02020602080505020303" pitchFamily="18" charset="0"/>
              </a:rPr>
              <a:t>2017</a:t>
            </a:r>
            <a:br>
              <a:rPr lang="en-US" sz="4800" b="1" dirty="0" smtClean="0">
                <a:latin typeface="Baskerville Old Face" panose="02020602080505020303" pitchFamily="18" charset="0"/>
              </a:rPr>
            </a:br>
            <a:r>
              <a:rPr lang="en-US" sz="4800" b="1" dirty="0" smtClean="0">
                <a:latin typeface="Baskerville Old Face" panose="02020602080505020303" pitchFamily="18" charset="0"/>
              </a:rPr>
              <a:t>Awards Ceremony – Winners</a:t>
            </a:r>
            <a:endParaRPr lang="en-AU" sz="4800" b="1" dirty="0">
              <a:latin typeface="Baskerville Old Face" panose="02020602080505020303" pitchFamily="18"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2780928"/>
            <a:ext cx="6669739" cy="3261940"/>
          </a:xfrm>
        </p:spPr>
      </p:pic>
    </p:spTree>
    <p:extLst>
      <p:ext uri="{BB962C8B-B14F-4D97-AF65-F5344CB8AC3E}">
        <p14:creationId xmlns:p14="http://schemas.microsoft.com/office/powerpoint/2010/main" val="3371206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92088"/>
          </a:xfrm>
        </p:spPr>
        <p:txBody>
          <a:bodyPr>
            <a:normAutofit fontScale="90000"/>
          </a:bodyPr>
          <a:lstStyle/>
          <a:p>
            <a:r>
              <a:rPr lang="en-AU" sz="2000" b="1" dirty="0" smtClean="0"/>
              <a:t/>
            </a:r>
            <a:br>
              <a:rPr lang="en-AU" sz="2000" b="1" dirty="0" smtClean="0"/>
            </a:br>
            <a:r>
              <a:rPr lang="en-AU" sz="2200" b="1" dirty="0" smtClean="0"/>
              <a:t>Artist</a:t>
            </a:r>
            <a:r>
              <a:rPr lang="en-AU" sz="2200" b="1" dirty="0"/>
              <a:t>: June He </a:t>
            </a:r>
            <a:r>
              <a:rPr lang="en-AU" sz="2200" b="1" dirty="0" smtClean="0"/>
              <a:t>	Title</a:t>
            </a:r>
            <a:r>
              <a:rPr lang="en-AU" sz="2200" b="1" dirty="0"/>
              <a:t>: Couple in </a:t>
            </a:r>
            <a:r>
              <a:rPr lang="en-AU" sz="2200" b="1" dirty="0" smtClean="0"/>
              <a:t>love	</a:t>
            </a:r>
            <a:r>
              <a:rPr lang="en-AU" sz="2200" b="1" dirty="0"/>
              <a:t>Age: 12 years</a:t>
            </a:r>
            <a:br>
              <a:rPr lang="en-AU" sz="2200" b="1" dirty="0"/>
            </a:br>
            <a:r>
              <a:rPr lang="en-AU" sz="2200" b="1" dirty="0"/>
              <a:t>Lead-Safety Message: To live a long life with your loved one, be lead free</a:t>
            </a:r>
            <a:r>
              <a:rPr lang="en-AU" sz="2000" b="1" dirty="0"/>
              <a:t/>
            </a:r>
            <a:br>
              <a:rPr lang="en-AU" sz="2000" b="1" dirty="0"/>
            </a:br>
            <a:endParaRPr lang="en-AU" sz="2000" b="1"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836712"/>
            <a:ext cx="7632848" cy="5728741"/>
          </a:xfrm>
        </p:spPr>
      </p:pic>
    </p:spTree>
    <p:extLst>
      <p:ext uri="{BB962C8B-B14F-4D97-AF65-F5344CB8AC3E}">
        <p14:creationId xmlns:p14="http://schemas.microsoft.com/office/powerpoint/2010/main" val="785066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922114"/>
          </a:xfrm>
        </p:spPr>
        <p:txBody>
          <a:bodyPr>
            <a:noAutofit/>
          </a:bodyPr>
          <a:lstStyle/>
          <a:p>
            <a:r>
              <a:rPr lang="en-AU" sz="2000" b="1" dirty="0" smtClean="0">
                <a:latin typeface="+mn-lt"/>
              </a:rPr>
              <a:t/>
            </a:r>
            <a:br>
              <a:rPr lang="en-AU" sz="2000" b="1" dirty="0" smtClean="0">
                <a:latin typeface="+mn-lt"/>
              </a:rPr>
            </a:br>
            <a:r>
              <a:rPr lang="en-AU" sz="2000" b="1" dirty="0" smtClean="0">
                <a:latin typeface="+mn-lt"/>
              </a:rPr>
              <a:t>Artist</a:t>
            </a:r>
            <a:r>
              <a:rPr lang="en-AU" sz="2000" b="1" dirty="0">
                <a:latin typeface="+mn-lt"/>
              </a:rPr>
              <a:t>: Mark </a:t>
            </a:r>
            <a:r>
              <a:rPr lang="en-AU" sz="2000" b="1" dirty="0" err="1" smtClean="0">
                <a:latin typeface="+mn-lt"/>
              </a:rPr>
              <a:t>Ju</a:t>
            </a:r>
            <a:r>
              <a:rPr lang="en-AU" sz="2000" b="1" dirty="0" smtClean="0">
                <a:latin typeface="+mn-lt"/>
              </a:rPr>
              <a:t>	Title</a:t>
            </a:r>
            <a:r>
              <a:rPr lang="en-AU" sz="2000" b="1" dirty="0">
                <a:latin typeface="+mn-lt"/>
              </a:rPr>
              <a:t>: Fast </a:t>
            </a:r>
            <a:r>
              <a:rPr lang="en-AU" sz="2000" b="1" dirty="0" smtClean="0">
                <a:latin typeface="+mn-lt"/>
              </a:rPr>
              <a:t>Food	</a:t>
            </a:r>
            <a:r>
              <a:rPr lang="en-AU" sz="2000" b="1" dirty="0">
                <a:latin typeface="+mn-lt"/>
              </a:rPr>
              <a:t>Age: 11 years</a:t>
            </a:r>
            <a:br>
              <a:rPr lang="en-AU" sz="2000" b="1" dirty="0">
                <a:latin typeface="+mn-lt"/>
              </a:rPr>
            </a:br>
            <a:r>
              <a:rPr lang="en-AU" sz="2000" b="1" dirty="0">
                <a:latin typeface="+mn-lt"/>
              </a:rPr>
              <a:t>Lead-Safety Message: Watch out what you consume. Aim at lead free, healthy diet.</a:t>
            </a:r>
            <a:br>
              <a:rPr lang="en-AU" sz="2000" b="1" dirty="0">
                <a:latin typeface="+mn-lt"/>
              </a:rPr>
            </a:b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124744"/>
            <a:ext cx="7422472" cy="5543946"/>
          </a:xfrm>
        </p:spPr>
      </p:pic>
    </p:spTree>
    <p:extLst>
      <p:ext uri="{BB962C8B-B14F-4D97-AF65-F5344CB8AC3E}">
        <p14:creationId xmlns:p14="http://schemas.microsoft.com/office/powerpoint/2010/main" val="37407241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648072"/>
          </a:xfrm>
        </p:spPr>
        <p:txBody>
          <a:bodyPr>
            <a:noAutofit/>
          </a:bodyPr>
          <a:lstStyle/>
          <a:p>
            <a:r>
              <a:rPr lang="en-AU" sz="2000" b="1" dirty="0" smtClean="0">
                <a:latin typeface="+mn-lt"/>
              </a:rPr>
              <a:t/>
            </a:r>
            <a:br>
              <a:rPr lang="en-AU" sz="2000" b="1" dirty="0" smtClean="0">
                <a:latin typeface="+mn-lt"/>
              </a:rPr>
            </a:br>
            <a:r>
              <a:rPr lang="en-AU" sz="2000" b="1" dirty="0" smtClean="0">
                <a:latin typeface="+mn-lt"/>
              </a:rPr>
              <a:t>Artist</a:t>
            </a:r>
            <a:r>
              <a:rPr lang="en-AU" sz="2000" b="1" dirty="0">
                <a:latin typeface="+mn-lt"/>
              </a:rPr>
              <a:t>: Li-</a:t>
            </a:r>
            <a:r>
              <a:rPr lang="en-AU" sz="2000" b="1" dirty="0" err="1">
                <a:latin typeface="+mn-lt"/>
              </a:rPr>
              <a:t>Ke</a:t>
            </a:r>
            <a:r>
              <a:rPr lang="en-AU" sz="2000" b="1" dirty="0">
                <a:latin typeface="+mn-lt"/>
              </a:rPr>
              <a:t> </a:t>
            </a:r>
            <a:r>
              <a:rPr lang="en-AU" sz="2000" b="1" dirty="0" smtClean="0">
                <a:latin typeface="+mn-lt"/>
              </a:rPr>
              <a:t>Shi	Title</a:t>
            </a:r>
            <a:r>
              <a:rPr lang="en-AU" sz="2000" b="1" dirty="0">
                <a:latin typeface="+mn-lt"/>
              </a:rPr>
              <a:t>: Boat in a </a:t>
            </a:r>
            <a:r>
              <a:rPr lang="en-AU" sz="2000" b="1" dirty="0" smtClean="0">
                <a:latin typeface="+mn-lt"/>
              </a:rPr>
              <a:t>lake	Age: 10 </a:t>
            </a:r>
            <a:r>
              <a:rPr lang="en-AU" sz="2000" b="1" dirty="0">
                <a:latin typeface="+mn-lt"/>
              </a:rPr>
              <a:t>years</a:t>
            </a:r>
            <a:br>
              <a:rPr lang="en-AU" sz="2000" b="1" dirty="0">
                <a:latin typeface="+mn-lt"/>
              </a:rPr>
            </a:br>
            <a:r>
              <a:rPr lang="en-AU" sz="2000" b="1" dirty="0">
                <a:latin typeface="+mn-lt"/>
              </a:rPr>
              <a:t>Lead-Safety Message: Try not to add lead to water while fishing</a:t>
            </a:r>
            <a:br>
              <a:rPr lang="en-AU" sz="2000" b="1" dirty="0">
                <a:latin typeface="+mn-lt"/>
              </a:rPr>
            </a:b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908720"/>
            <a:ext cx="7656552" cy="5742415"/>
          </a:xfrm>
        </p:spPr>
      </p:pic>
    </p:spTree>
    <p:extLst>
      <p:ext uri="{BB962C8B-B14F-4D97-AF65-F5344CB8AC3E}">
        <p14:creationId xmlns:p14="http://schemas.microsoft.com/office/powerpoint/2010/main" val="2228239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634082"/>
          </a:xfrm>
        </p:spPr>
        <p:txBody>
          <a:bodyPr>
            <a:noAutofit/>
          </a:bodyPr>
          <a:lstStyle/>
          <a:p>
            <a:r>
              <a:rPr lang="en-AU" sz="2000" b="1" dirty="0" smtClean="0">
                <a:latin typeface="+mn-lt"/>
              </a:rPr>
              <a:t/>
            </a:r>
            <a:br>
              <a:rPr lang="en-AU" sz="2000" b="1" dirty="0" smtClean="0">
                <a:latin typeface="+mn-lt"/>
              </a:rPr>
            </a:br>
            <a:r>
              <a:rPr lang="en-AU" sz="2000" b="1" dirty="0" smtClean="0">
                <a:latin typeface="+mn-lt"/>
              </a:rPr>
              <a:t>Artist</a:t>
            </a:r>
            <a:r>
              <a:rPr lang="en-AU" sz="2000" b="1" dirty="0">
                <a:latin typeface="+mn-lt"/>
              </a:rPr>
              <a:t>: Alice </a:t>
            </a:r>
            <a:r>
              <a:rPr lang="en-AU" sz="2000" b="1" dirty="0" err="1" smtClean="0">
                <a:latin typeface="+mn-lt"/>
              </a:rPr>
              <a:t>Ju</a:t>
            </a:r>
            <a:r>
              <a:rPr lang="en-AU" sz="2000" b="1" dirty="0" smtClean="0">
                <a:latin typeface="+mn-lt"/>
              </a:rPr>
              <a:t>	Title</a:t>
            </a:r>
            <a:r>
              <a:rPr lang="en-AU" sz="2000" b="1" dirty="0">
                <a:latin typeface="+mn-lt"/>
              </a:rPr>
              <a:t>: Red eyed tree frog</a:t>
            </a:r>
            <a:br>
              <a:rPr lang="en-AU" sz="2000" b="1" dirty="0">
                <a:latin typeface="+mn-lt"/>
              </a:rPr>
            </a:br>
            <a:r>
              <a:rPr lang="en-AU" sz="2000" b="1" dirty="0">
                <a:latin typeface="+mn-lt"/>
              </a:rPr>
              <a:t>Lead-Safety Message: Lead affects even the smallest of creatures.</a:t>
            </a:r>
            <a:br>
              <a:rPr lang="en-AU" sz="2000" b="1" dirty="0">
                <a:latin typeface="+mn-lt"/>
              </a:rPr>
            </a:b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836712"/>
            <a:ext cx="8350551" cy="5616401"/>
          </a:xfrm>
        </p:spPr>
      </p:pic>
    </p:spTree>
    <p:extLst>
      <p:ext uri="{BB962C8B-B14F-4D97-AF65-F5344CB8AC3E}">
        <p14:creationId xmlns:p14="http://schemas.microsoft.com/office/powerpoint/2010/main" val="1151279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936104"/>
          </a:xfrm>
        </p:spPr>
        <p:txBody>
          <a:bodyPr>
            <a:normAutofit/>
          </a:bodyPr>
          <a:lstStyle/>
          <a:p>
            <a:r>
              <a:rPr lang="en-AU" sz="2000" b="1" dirty="0">
                <a:latin typeface="+mn-lt"/>
              </a:rPr>
              <a:t>Artist: Dylan Andrew </a:t>
            </a:r>
            <a:r>
              <a:rPr lang="en-AU" sz="2000" b="1" dirty="0" smtClean="0">
                <a:latin typeface="+mn-lt"/>
              </a:rPr>
              <a:t>Hsieh         Title</a:t>
            </a:r>
            <a:r>
              <a:rPr lang="en-AU" sz="2000" b="1" dirty="0">
                <a:latin typeface="+mn-lt"/>
              </a:rPr>
              <a:t>: Keep our world </a:t>
            </a:r>
            <a:r>
              <a:rPr lang="en-AU" sz="2000" b="1" dirty="0" smtClean="0">
                <a:latin typeface="+mn-lt"/>
              </a:rPr>
              <a:t>safe 	</a:t>
            </a:r>
            <a:r>
              <a:rPr lang="en-AU" sz="2000" b="1" dirty="0"/>
              <a:t>Age: 4 years</a:t>
            </a:r>
            <a:r>
              <a:rPr lang="en-AU" sz="2000" b="1" dirty="0">
                <a:latin typeface="+mn-lt"/>
              </a:rPr>
              <a:t/>
            </a:r>
            <a:br>
              <a:rPr lang="en-AU" sz="2000" b="1" dirty="0">
                <a:latin typeface="+mn-lt"/>
              </a:rPr>
            </a:br>
            <a:r>
              <a:rPr lang="en-AU" sz="2000" b="1" dirty="0">
                <a:latin typeface="+mn-lt"/>
              </a:rPr>
              <a:t>Lead-Safety Message: Please keep our world safe and </a:t>
            </a:r>
            <a:r>
              <a:rPr lang="en-AU" sz="2000" b="1" dirty="0" smtClean="0">
                <a:latin typeface="+mn-lt"/>
              </a:rPr>
              <a:t>lead-free.</a:t>
            </a: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980728"/>
            <a:ext cx="7263713" cy="5616624"/>
          </a:xfrm>
        </p:spPr>
      </p:pic>
    </p:spTree>
    <p:extLst>
      <p:ext uri="{BB962C8B-B14F-4D97-AF65-F5344CB8AC3E}">
        <p14:creationId xmlns:p14="http://schemas.microsoft.com/office/powerpoint/2010/main" val="31258854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06090"/>
          </a:xfrm>
        </p:spPr>
        <p:txBody>
          <a:bodyPr>
            <a:normAutofit/>
          </a:bodyPr>
          <a:lstStyle/>
          <a:p>
            <a:r>
              <a:rPr lang="en-AU" sz="2000" b="1" dirty="0">
                <a:latin typeface="+mn-lt"/>
              </a:rPr>
              <a:t>Artist: Kayson Parker </a:t>
            </a:r>
            <a:r>
              <a:rPr lang="en-AU" sz="2000" b="1" dirty="0" smtClean="0">
                <a:latin typeface="+mn-lt"/>
              </a:rPr>
              <a:t>	Title</a:t>
            </a:r>
            <a:r>
              <a:rPr lang="en-AU" sz="2000" b="1" dirty="0">
                <a:latin typeface="+mn-lt"/>
              </a:rPr>
              <a:t>: Yoda </a:t>
            </a:r>
            <a:r>
              <a:rPr lang="en-AU" sz="2000" b="1" dirty="0" smtClean="0">
                <a:latin typeface="+mn-lt"/>
              </a:rPr>
              <a:t>Wisdom	</a:t>
            </a:r>
            <a:r>
              <a:rPr lang="en-AU" sz="2000" b="1" dirty="0">
                <a:latin typeface="+mn-lt"/>
              </a:rPr>
              <a:t>Age: 9 years</a:t>
            </a:r>
            <a:br>
              <a:rPr lang="en-AU" sz="2000" b="1" dirty="0">
                <a:latin typeface="+mn-lt"/>
              </a:rPr>
            </a:br>
            <a:r>
              <a:rPr lang="en-AU" sz="2000" b="1" dirty="0">
                <a:latin typeface="+mn-lt"/>
              </a:rPr>
              <a:t>Lead-Safety Message: Lead, bad it is!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836712"/>
            <a:ext cx="8118511" cy="5949280"/>
          </a:xfrm>
        </p:spPr>
      </p:pic>
    </p:spTree>
    <p:extLst>
      <p:ext uri="{BB962C8B-B14F-4D97-AF65-F5344CB8AC3E}">
        <p14:creationId xmlns:p14="http://schemas.microsoft.com/office/powerpoint/2010/main" val="22048147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Autofit/>
          </a:bodyPr>
          <a:lstStyle/>
          <a:p>
            <a:r>
              <a:rPr lang="en-AU" sz="2000" b="1" dirty="0">
                <a:latin typeface="+mn-lt"/>
              </a:rPr>
              <a:t>Artist: Tamara Rubin </a:t>
            </a:r>
            <a:r>
              <a:rPr lang="en-AU" sz="2000" b="1" dirty="0" smtClean="0">
                <a:latin typeface="+mn-lt"/>
              </a:rPr>
              <a:t>	Title</a:t>
            </a:r>
            <a:r>
              <a:rPr lang="en-AU" sz="2000" b="1" dirty="0">
                <a:latin typeface="+mn-lt"/>
              </a:rPr>
              <a:t>: Testing Fidget Spinners For Lead</a:t>
            </a:r>
            <a:br>
              <a:rPr lang="en-AU" sz="2000" b="1" dirty="0">
                <a:latin typeface="+mn-lt"/>
              </a:rPr>
            </a:br>
            <a:r>
              <a:rPr lang="en-AU" sz="2000" b="1" dirty="0" err="1">
                <a:latin typeface="+mn-lt"/>
              </a:rPr>
              <a:t>Lead</a:t>
            </a:r>
            <a:r>
              <a:rPr lang="en-AU" sz="2000" b="1" dirty="0">
                <a:latin typeface="+mn-lt"/>
              </a:rPr>
              <a:t> Safety Message: No level of lead is safe in a child's toy.</a:t>
            </a:r>
            <a:br>
              <a:rPr lang="en-AU" sz="2000" b="1" dirty="0">
                <a:latin typeface="+mn-lt"/>
              </a:rPr>
            </a:br>
            <a:r>
              <a:rPr lang="en-AU" sz="2000" b="1" u="sng" dirty="0" smtClean="0">
                <a:latin typeface="+mn-lt"/>
                <a:hlinkClick r:id="rId2"/>
              </a:rPr>
              <a:t>https://vimeo.com/225702053</a:t>
            </a:r>
            <a:r>
              <a:rPr lang="en-AU" sz="2000" b="1" u="sng" dirty="0" smtClean="0">
                <a:latin typeface="+mn-lt"/>
              </a:rPr>
              <a:t/>
            </a:r>
            <a:br>
              <a:rPr lang="en-AU" sz="2000" b="1" u="sng" dirty="0" smtClean="0">
                <a:latin typeface="+mn-lt"/>
              </a:rPr>
            </a:br>
            <a:r>
              <a:rPr lang="en-AU" sz="2000" b="1" u="sng" dirty="0">
                <a:solidFill>
                  <a:srgbClr val="0033CC"/>
                </a:solidFill>
              </a:rPr>
              <a:t>http://volcanoartprize.com/portfolio-item/testing-fidget-spinners-for-lead/</a:t>
            </a:r>
            <a:endParaRPr lang="en-AU" sz="2000" b="1" dirty="0">
              <a:solidFill>
                <a:srgbClr val="0033CC"/>
              </a:solidFill>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1412776"/>
            <a:ext cx="8770521" cy="3502626"/>
          </a:xfrm>
        </p:spPr>
      </p:pic>
    </p:spTree>
    <p:extLst>
      <p:ext uri="{BB962C8B-B14F-4D97-AF65-F5344CB8AC3E}">
        <p14:creationId xmlns:p14="http://schemas.microsoft.com/office/powerpoint/2010/main" val="234859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20080"/>
          </a:xfrm>
        </p:spPr>
        <p:txBody>
          <a:bodyPr>
            <a:normAutofit fontScale="90000"/>
          </a:bodyPr>
          <a:lstStyle/>
          <a:p>
            <a:r>
              <a:rPr lang="en-AU" sz="2200" b="1" dirty="0" smtClean="0">
                <a:latin typeface="+mn-lt"/>
              </a:rPr>
              <a:t/>
            </a:r>
            <a:br>
              <a:rPr lang="en-AU" sz="2200" b="1" dirty="0" smtClean="0">
                <a:latin typeface="+mn-lt"/>
              </a:rPr>
            </a:br>
            <a:r>
              <a:rPr lang="en-AU" sz="2200" b="1" dirty="0" smtClean="0">
                <a:latin typeface="+mn-lt"/>
              </a:rPr>
              <a:t/>
            </a:r>
            <a:br>
              <a:rPr lang="en-AU" sz="2200" b="1" dirty="0" smtClean="0">
                <a:latin typeface="+mn-lt"/>
              </a:rPr>
            </a:br>
            <a:r>
              <a:rPr lang="en-AU" sz="2200" b="1" dirty="0" smtClean="0">
                <a:latin typeface="+mn-lt"/>
              </a:rPr>
              <a:t>Artist: Violet Winters 	Title: Cycle of Life</a:t>
            </a:r>
            <a:br>
              <a:rPr lang="en-AU" sz="2200" b="1" dirty="0" smtClean="0">
                <a:latin typeface="+mn-lt"/>
              </a:rPr>
            </a:br>
            <a:r>
              <a:rPr lang="en-AU" sz="2200" b="1" dirty="0" smtClean="0">
                <a:latin typeface="+mn-lt"/>
              </a:rPr>
              <a:t>Lead Safety Message: Our children deserve  a clean world.</a:t>
            </a:r>
            <a:r>
              <a:rPr lang="en-AU" b="1" dirty="0"/>
              <a:t/>
            </a:r>
            <a:br>
              <a:rPr lang="en-AU" b="1" dirty="0"/>
            </a:br>
            <a:endParaRPr lang="en-AU"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836712"/>
            <a:ext cx="7873338" cy="5905003"/>
          </a:xfrm>
        </p:spPr>
      </p:pic>
    </p:spTree>
    <p:extLst>
      <p:ext uri="{BB962C8B-B14F-4D97-AF65-F5344CB8AC3E}">
        <p14:creationId xmlns:p14="http://schemas.microsoft.com/office/powerpoint/2010/main" val="3738703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568952" cy="720080"/>
          </a:xfrm>
        </p:spPr>
        <p:txBody>
          <a:bodyPr>
            <a:noAutofit/>
          </a:bodyPr>
          <a:lstStyle/>
          <a:p>
            <a:r>
              <a:rPr lang="en-AU" sz="2000" b="1" dirty="0" smtClean="0">
                <a:latin typeface="+mn-lt"/>
              </a:rPr>
              <a:t/>
            </a:r>
            <a:br>
              <a:rPr lang="en-AU" sz="2000" b="1" dirty="0" smtClean="0">
                <a:latin typeface="+mn-lt"/>
              </a:rPr>
            </a:br>
            <a:r>
              <a:rPr lang="en-AU" sz="2000" b="1" dirty="0" smtClean="0">
                <a:latin typeface="+mn-lt"/>
              </a:rPr>
              <a:t>Artist</a:t>
            </a:r>
            <a:r>
              <a:rPr lang="en-AU" sz="2000" b="1" dirty="0">
                <a:latin typeface="+mn-lt"/>
              </a:rPr>
              <a:t>: </a:t>
            </a:r>
            <a:r>
              <a:rPr lang="en-AU" sz="2000" b="1" dirty="0" err="1">
                <a:latin typeface="+mn-lt"/>
              </a:rPr>
              <a:t>Ritishaa</a:t>
            </a:r>
            <a:r>
              <a:rPr lang="en-AU" sz="2000" b="1" dirty="0">
                <a:latin typeface="+mn-lt"/>
              </a:rPr>
              <a:t> </a:t>
            </a:r>
            <a:r>
              <a:rPr lang="en-AU" sz="2000" b="1" dirty="0" err="1" smtClean="0">
                <a:latin typeface="+mn-lt"/>
              </a:rPr>
              <a:t>Sreedhar</a:t>
            </a:r>
            <a:r>
              <a:rPr lang="en-AU" sz="2000" b="1" dirty="0" smtClean="0">
                <a:latin typeface="+mn-lt"/>
              </a:rPr>
              <a:t>	Title</a:t>
            </a:r>
            <a:r>
              <a:rPr lang="en-AU" sz="2000" b="1" dirty="0">
                <a:latin typeface="+mn-lt"/>
              </a:rPr>
              <a:t>: </a:t>
            </a:r>
            <a:r>
              <a:rPr lang="en-AU" sz="2000" b="1" dirty="0" smtClean="0">
                <a:latin typeface="+mn-lt"/>
              </a:rPr>
              <a:t>Outback	</a:t>
            </a:r>
            <a:r>
              <a:rPr lang="en-AU" sz="2000" b="1" dirty="0">
                <a:latin typeface="+mn-lt"/>
              </a:rPr>
              <a:t>Age: 11 years</a:t>
            </a:r>
            <a:br>
              <a:rPr lang="en-AU" sz="2000" b="1" dirty="0">
                <a:latin typeface="+mn-lt"/>
              </a:rPr>
            </a:br>
            <a:r>
              <a:rPr lang="en-AU" sz="2000" b="1" dirty="0">
                <a:latin typeface="+mn-lt"/>
              </a:rPr>
              <a:t>Lead Safety Message: Keep the outback lead free by not using leaded gun shot.</a:t>
            </a:r>
            <a:br>
              <a:rPr lang="en-AU" sz="2000" b="1" dirty="0">
                <a:latin typeface="+mn-lt"/>
              </a:rPr>
            </a:b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908720"/>
            <a:ext cx="8712968" cy="5698529"/>
          </a:xfrm>
        </p:spPr>
      </p:pic>
    </p:spTree>
    <p:extLst>
      <p:ext uri="{BB962C8B-B14F-4D97-AF65-F5344CB8AC3E}">
        <p14:creationId xmlns:p14="http://schemas.microsoft.com/office/powerpoint/2010/main" val="1607373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648072"/>
          </a:xfrm>
        </p:spPr>
        <p:txBody>
          <a:bodyPr>
            <a:normAutofit fontScale="90000"/>
          </a:bodyPr>
          <a:lstStyle/>
          <a:p>
            <a:r>
              <a:rPr lang="en-AU" sz="2200" b="1" dirty="0" smtClean="0">
                <a:latin typeface="+mn-lt"/>
              </a:rPr>
              <a:t/>
            </a:r>
            <a:br>
              <a:rPr lang="en-AU" sz="2200" b="1" dirty="0" smtClean="0">
                <a:latin typeface="+mn-lt"/>
              </a:rPr>
            </a:br>
            <a:r>
              <a:rPr lang="en-AU" sz="2200" b="1" dirty="0" smtClean="0">
                <a:latin typeface="+mn-lt"/>
              </a:rPr>
              <a:t/>
            </a:r>
            <a:br>
              <a:rPr lang="en-AU" sz="2200" b="1" dirty="0" smtClean="0">
                <a:latin typeface="+mn-lt"/>
              </a:rPr>
            </a:br>
            <a:r>
              <a:rPr lang="en-AU" sz="2200" b="1" dirty="0" smtClean="0">
                <a:latin typeface="+mn-lt"/>
              </a:rPr>
              <a:t>Artist</a:t>
            </a:r>
            <a:r>
              <a:rPr lang="en-AU" sz="2200" b="1" dirty="0">
                <a:latin typeface="+mn-lt"/>
              </a:rPr>
              <a:t>: Ankit </a:t>
            </a:r>
            <a:r>
              <a:rPr lang="en-AU" sz="2200" b="1" dirty="0" smtClean="0">
                <a:latin typeface="+mn-lt"/>
              </a:rPr>
              <a:t>Patel	Title</a:t>
            </a:r>
            <a:r>
              <a:rPr lang="en-AU" sz="2200" b="1" dirty="0">
                <a:latin typeface="+mn-lt"/>
              </a:rPr>
              <a:t>: Love is in the lead safe world</a:t>
            </a:r>
            <a:br>
              <a:rPr lang="en-AU" sz="2200" b="1" dirty="0">
                <a:latin typeface="+mn-lt"/>
              </a:rPr>
            </a:br>
            <a:r>
              <a:rPr lang="en-AU" sz="2200" b="1" dirty="0">
                <a:latin typeface="+mn-lt"/>
              </a:rPr>
              <a:t>Lead Safety Message: Love is in the lead safe </a:t>
            </a:r>
            <a:r>
              <a:rPr lang="en-AU" sz="2200" b="1" dirty="0" smtClean="0">
                <a:latin typeface="+mn-lt"/>
              </a:rPr>
              <a:t>world.</a:t>
            </a:r>
            <a:r>
              <a:rPr lang="en-AU" b="1" dirty="0"/>
              <a:t/>
            </a:r>
            <a:br>
              <a:rPr lang="en-AU" b="1" dirty="0"/>
            </a:br>
            <a:endParaRPr lang="en-AU"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611560" y="836712"/>
            <a:ext cx="7872576" cy="5904433"/>
          </a:xfrm>
        </p:spPr>
      </p:pic>
    </p:spTree>
    <p:extLst>
      <p:ext uri="{BB962C8B-B14F-4D97-AF65-F5344CB8AC3E}">
        <p14:creationId xmlns:p14="http://schemas.microsoft.com/office/powerpoint/2010/main" val="3258742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79512" y="274638"/>
            <a:ext cx="8784976" cy="850106"/>
          </a:xfrm>
        </p:spPr>
        <p:txBody>
          <a:bodyPr>
            <a:normAutofit fontScale="90000"/>
          </a:bodyPr>
          <a:lstStyle/>
          <a:p>
            <a:pPr algn="l"/>
            <a:r>
              <a:rPr lang="en-AU" b="1" dirty="0"/>
              <a:t>Entries Highly Commended by the Judge</a:t>
            </a:r>
            <a:endParaRPr lang="en-AU" dirty="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2852936"/>
            <a:ext cx="6792753" cy="3820924"/>
          </a:xfrm>
        </p:spPr>
      </p:pic>
      <p:sp>
        <p:nvSpPr>
          <p:cNvPr id="3" name="TextBox 2"/>
          <p:cNvSpPr txBox="1"/>
          <p:nvPr/>
        </p:nvSpPr>
        <p:spPr>
          <a:xfrm>
            <a:off x="179512" y="1052736"/>
            <a:ext cx="8784976" cy="2308324"/>
          </a:xfrm>
          <a:prstGeom prst="rect">
            <a:avLst/>
          </a:prstGeom>
          <a:noFill/>
        </p:spPr>
        <p:txBody>
          <a:bodyPr wrap="square" rtlCol="0">
            <a:spAutoFit/>
          </a:bodyPr>
          <a:lstStyle/>
          <a:p>
            <a:pPr algn="ctr"/>
            <a:r>
              <a:rPr lang="en-AU" b="1" dirty="0"/>
              <a:t>Artists: Elizabeth O’Brien (text, film &amp; voice), Ian Smith (soundtrack), Poornima Murthy (</a:t>
            </a:r>
            <a:r>
              <a:rPr lang="en-AU" b="1" dirty="0" smtClean="0"/>
              <a:t>editor)	Title</a:t>
            </a:r>
            <a:r>
              <a:rPr lang="en-AU" b="1" dirty="0"/>
              <a:t>: 1.2 </a:t>
            </a:r>
            <a:r>
              <a:rPr lang="en-AU" b="1" dirty="0" smtClean="0"/>
              <a:t>million</a:t>
            </a:r>
            <a:endParaRPr lang="en-AU" b="1" dirty="0"/>
          </a:p>
          <a:p>
            <a:pPr algn="ctr"/>
            <a:r>
              <a:rPr lang="en-AU" b="1" dirty="0"/>
              <a:t>Lead-safety Message: The LEAD Group's target for 2018 is that 1.2 million people ask their doctor for a blood lead test and start to reduce their body burden of lead</a:t>
            </a:r>
            <a:r>
              <a:rPr lang="en-AU" b="1" dirty="0" smtClean="0"/>
              <a:t>.</a:t>
            </a:r>
          </a:p>
          <a:p>
            <a:pPr algn="ctr"/>
            <a:r>
              <a:rPr lang="en-AU" b="1" u="sng" dirty="0" smtClean="0">
                <a:hlinkClick r:id="rId3"/>
              </a:rPr>
              <a:t>http://volcanoartprize.com/portfolio-item/1.2-million/</a:t>
            </a:r>
            <a:endParaRPr lang="en-AU" b="1" u="sng" dirty="0" smtClean="0"/>
          </a:p>
          <a:p>
            <a:pPr algn="ctr"/>
            <a:r>
              <a:rPr lang="en-AU" b="1" dirty="0">
                <a:hlinkClick r:id="rId4"/>
              </a:rPr>
              <a:t>https://www.youtube.com/watch?v=SgtTm1p-JDc</a:t>
            </a:r>
            <a:endParaRPr lang="en-AU" b="1" dirty="0"/>
          </a:p>
          <a:p>
            <a:endParaRPr lang="en-AU" b="1" dirty="0"/>
          </a:p>
          <a:p>
            <a:pPr algn="ctr"/>
            <a:endParaRPr lang="en-AU" b="1" dirty="0"/>
          </a:p>
        </p:txBody>
      </p:sp>
    </p:spTree>
    <p:extLst>
      <p:ext uri="{BB962C8B-B14F-4D97-AF65-F5344CB8AC3E}">
        <p14:creationId xmlns:p14="http://schemas.microsoft.com/office/powerpoint/2010/main" val="3487500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648072"/>
          </a:xfrm>
        </p:spPr>
        <p:txBody>
          <a:bodyPr>
            <a:noAutofit/>
          </a:bodyPr>
          <a:lstStyle/>
          <a:p>
            <a:r>
              <a:rPr lang="en-AU" sz="2000" b="1" dirty="0" smtClean="0">
                <a:latin typeface="+mn-lt"/>
              </a:rPr>
              <a:t/>
            </a:r>
            <a:br>
              <a:rPr lang="en-AU" sz="2000" b="1" dirty="0" smtClean="0">
                <a:latin typeface="+mn-lt"/>
              </a:rPr>
            </a:br>
            <a:r>
              <a:rPr lang="en-AU" sz="2000" b="1" dirty="0" smtClean="0">
                <a:latin typeface="+mn-lt"/>
              </a:rPr>
              <a:t>Artist</a:t>
            </a:r>
            <a:r>
              <a:rPr lang="en-AU" sz="2000" b="1" dirty="0">
                <a:latin typeface="+mn-lt"/>
              </a:rPr>
              <a:t>: Cecile </a:t>
            </a:r>
            <a:r>
              <a:rPr lang="en-AU" sz="2000" b="1" dirty="0" smtClean="0">
                <a:latin typeface="+mn-lt"/>
              </a:rPr>
              <a:t>Chen	Title</a:t>
            </a:r>
            <a:r>
              <a:rPr lang="en-AU" sz="2000" b="1" dirty="0">
                <a:latin typeface="+mn-lt"/>
              </a:rPr>
              <a:t>: </a:t>
            </a:r>
            <a:r>
              <a:rPr lang="en-AU" sz="2000" b="1" dirty="0" smtClean="0">
                <a:latin typeface="+mn-lt"/>
              </a:rPr>
              <a:t>Cookie	</a:t>
            </a:r>
            <a:r>
              <a:rPr lang="en-AU" sz="2000" b="1" dirty="0">
                <a:latin typeface="+mn-lt"/>
              </a:rPr>
              <a:t>Age: 10 years</a:t>
            </a:r>
            <a:br>
              <a:rPr lang="en-AU" sz="2000" b="1" dirty="0">
                <a:latin typeface="+mn-lt"/>
              </a:rPr>
            </a:br>
            <a:r>
              <a:rPr lang="en-AU" sz="2000" b="1" dirty="0">
                <a:latin typeface="+mn-lt"/>
              </a:rPr>
              <a:t>Lead Safety Message: Lead is the sweetest of poisons like Cookies</a:t>
            </a:r>
            <a:br>
              <a:rPr lang="en-AU" sz="2000" b="1" dirty="0">
                <a:latin typeface="+mn-lt"/>
              </a:rPr>
            </a:b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836712"/>
            <a:ext cx="7776864" cy="5832648"/>
          </a:xfrm>
        </p:spPr>
      </p:pic>
    </p:spTree>
    <p:extLst>
      <p:ext uri="{BB962C8B-B14F-4D97-AF65-F5344CB8AC3E}">
        <p14:creationId xmlns:p14="http://schemas.microsoft.com/office/powerpoint/2010/main" val="890997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778098"/>
          </a:xfrm>
        </p:spPr>
        <p:txBody>
          <a:bodyPr>
            <a:noAutofit/>
          </a:bodyPr>
          <a:lstStyle/>
          <a:p>
            <a:r>
              <a:rPr lang="en-AU" sz="2000" b="1" dirty="0" smtClean="0">
                <a:latin typeface="+mn-lt"/>
              </a:rPr>
              <a:t/>
            </a:r>
            <a:br>
              <a:rPr lang="en-AU" sz="2000" b="1" dirty="0" smtClean="0">
                <a:latin typeface="+mn-lt"/>
              </a:rPr>
            </a:br>
            <a:r>
              <a:rPr lang="en-AU" sz="2000" b="1" dirty="0" smtClean="0">
                <a:latin typeface="+mn-lt"/>
              </a:rPr>
              <a:t>Artist</a:t>
            </a:r>
            <a:r>
              <a:rPr lang="en-AU" sz="2000" b="1" dirty="0">
                <a:latin typeface="+mn-lt"/>
              </a:rPr>
              <a:t>: </a:t>
            </a:r>
            <a:r>
              <a:rPr lang="en-AU" sz="2000" b="1" dirty="0" err="1">
                <a:latin typeface="+mn-lt"/>
              </a:rPr>
              <a:t>Sophea</a:t>
            </a:r>
            <a:r>
              <a:rPr lang="en-AU" sz="2000" b="1" dirty="0">
                <a:latin typeface="+mn-lt"/>
              </a:rPr>
              <a:t> </a:t>
            </a:r>
            <a:r>
              <a:rPr lang="en-AU" sz="2000" b="1" dirty="0" smtClean="0">
                <a:latin typeface="+mn-lt"/>
              </a:rPr>
              <a:t>Wang	Title</a:t>
            </a:r>
            <a:r>
              <a:rPr lang="en-AU" sz="2000" b="1" dirty="0">
                <a:latin typeface="+mn-lt"/>
              </a:rPr>
              <a:t>: </a:t>
            </a:r>
            <a:r>
              <a:rPr lang="en-AU" sz="2000" b="1" dirty="0" smtClean="0">
                <a:latin typeface="+mn-lt"/>
              </a:rPr>
              <a:t>Uluru	</a:t>
            </a:r>
            <a:r>
              <a:rPr lang="en-AU" sz="2000" b="1" dirty="0">
                <a:latin typeface="+mn-lt"/>
              </a:rPr>
              <a:t>Age: 6 years</a:t>
            </a:r>
            <a:br>
              <a:rPr lang="en-AU" sz="2000" b="1" dirty="0">
                <a:latin typeface="+mn-lt"/>
              </a:rPr>
            </a:br>
            <a:r>
              <a:rPr lang="en-AU" sz="2000" b="1" dirty="0">
                <a:latin typeface="+mn-lt"/>
              </a:rPr>
              <a:t>Lead Safety Message: Visit the heart of Australia but without poisoning it with lead.</a:t>
            </a:r>
            <a:br>
              <a:rPr lang="en-AU" sz="2000" b="1" dirty="0">
                <a:latin typeface="+mn-lt"/>
              </a:rPr>
            </a:b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124744"/>
            <a:ext cx="7440827" cy="5580620"/>
          </a:xfrm>
        </p:spPr>
      </p:pic>
    </p:spTree>
    <p:extLst>
      <p:ext uri="{BB962C8B-B14F-4D97-AF65-F5344CB8AC3E}">
        <p14:creationId xmlns:p14="http://schemas.microsoft.com/office/powerpoint/2010/main" val="38590542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04056"/>
          </a:xfrm>
        </p:spPr>
        <p:txBody>
          <a:bodyPr>
            <a:noAutofit/>
          </a:bodyPr>
          <a:lstStyle/>
          <a:p>
            <a:r>
              <a:rPr lang="en-AU" sz="2000" b="1" dirty="0" smtClean="0">
                <a:latin typeface="+mn-lt"/>
              </a:rPr>
              <a:t/>
            </a:r>
            <a:br>
              <a:rPr lang="en-AU" sz="2000" b="1" dirty="0" smtClean="0">
                <a:latin typeface="+mn-lt"/>
              </a:rPr>
            </a:br>
            <a:r>
              <a:rPr lang="en-AU" sz="2000" b="1" dirty="0" smtClean="0">
                <a:latin typeface="+mn-lt"/>
              </a:rPr>
              <a:t>Artist</a:t>
            </a:r>
            <a:r>
              <a:rPr lang="en-AU" sz="2000" b="1" dirty="0">
                <a:latin typeface="+mn-lt"/>
              </a:rPr>
              <a:t>: Scarlett </a:t>
            </a:r>
            <a:r>
              <a:rPr lang="en-AU" sz="2000" b="1" dirty="0" smtClean="0">
                <a:latin typeface="+mn-lt"/>
              </a:rPr>
              <a:t>Tran     Title</a:t>
            </a:r>
            <a:r>
              <a:rPr lang="en-AU" sz="2000" b="1" dirty="0">
                <a:latin typeface="+mn-lt"/>
              </a:rPr>
              <a:t>: Lead free </a:t>
            </a:r>
            <a:r>
              <a:rPr lang="en-AU" sz="2000" b="1" dirty="0" smtClean="0">
                <a:latin typeface="+mn-lt"/>
              </a:rPr>
              <a:t>Landscape	</a:t>
            </a:r>
            <a:r>
              <a:rPr lang="en-AU" sz="2000" b="1" dirty="0">
                <a:latin typeface="+mn-lt"/>
              </a:rPr>
              <a:t>Age: 9 years</a:t>
            </a:r>
            <a:br>
              <a:rPr lang="en-AU" sz="2000" b="1" dirty="0">
                <a:latin typeface="+mn-lt"/>
              </a:rPr>
            </a:br>
            <a:r>
              <a:rPr lang="en-AU" sz="2000" b="1" dirty="0">
                <a:latin typeface="+mn-lt"/>
              </a:rPr>
              <a:t>Lead Safety Message: We must save our landscapes from lead poisoning.</a:t>
            </a:r>
            <a:br>
              <a:rPr lang="en-AU" sz="2000" b="1" dirty="0">
                <a:latin typeface="+mn-lt"/>
              </a:rPr>
            </a:b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764704"/>
            <a:ext cx="7872874" cy="5904656"/>
          </a:xfrm>
        </p:spPr>
      </p:pic>
    </p:spTree>
    <p:extLst>
      <p:ext uri="{BB962C8B-B14F-4D97-AF65-F5344CB8AC3E}">
        <p14:creationId xmlns:p14="http://schemas.microsoft.com/office/powerpoint/2010/main" val="1945030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864096"/>
          </a:xfrm>
        </p:spPr>
        <p:txBody>
          <a:bodyPr>
            <a:noAutofit/>
          </a:bodyPr>
          <a:lstStyle/>
          <a:p>
            <a:r>
              <a:rPr lang="en-AU" sz="2000" b="1" dirty="0" smtClean="0">
                <a:latin typeface="+mn-lt"/>
              </a:rPr>
              <a:t/>
            </a:r>
            <a:br>
              <a:rPr lang="en-AU" sz="2000" b="1" dirty="0" smtClean="0">
                <a:latin typeface="+mn-lt"/>
              </a:rPr>
            </a:br>
            <a:r>
              <a:rPr lang="en-AU" sz="2000" b="1" dirty="0" smtClean="0">
                <a:latin typeface="+mn-lt"/>
              </a:rPr>
              <a:t>Artist</a:t>
            </a:r>
            <a:r>
              <a:rPr lang="en-AU" sz="2000" b="1" dirty="0">
                <a:latin typeface="+mn-lt"/>
              </a:rPr>
              <a:t>: Brandon Banh  </a:t>
            </a:r>
            <a:r>
              <a:rPr lang="en-AU" sz="2000" b="1" dirty="0" smtClean="0">
                <a:latin typeface="+mn-lt"/>
              </a:rPr>
              <a:t>  Title</a:t>
            </a:r>
            <a:r>
              <a:rPr lang="en-AU" sz="2000" b="1" dirty="0">
                <a:latin typeface="+mn-lt"/>
              </a:rPr>
              <a:t>: Aquatic </a:t>
            </a:r>
            <a:r>
              <a:rPr lang="en-AU" sz="2000" b="1" dirty="0" smtClean="0">
                <a:latin typeface="+mn-lt"/>
              </a:rPr>
              <a:t>Life	</a:t>
            </a:r>
            <a:r>
              <a:rPr lang="en-AU" sz="2000" b="1" dirty="0">
                <a:latin typeface="+mn-lt"/>
              </a:rPr>
              <a:t>Age: 10 years</a:t>
            </a:r>
            <a:br>
              <a:rPr lang="en-AU" sz="2000" b="1" dirty="0">
                <a:latin typeface="+mn-lt"/>
              </a:rPr>
            </a:br>
            <a:r>
              <a:rPr lang="en-AU" sz="2000" b="1" dirty="0">
                <a:latin typeface="+mn-lt"/>
              </a:rPr>
              <a:t>Lead Safety Message: Lead contamination can harm aquatic life. We must protect the aquatic species.</a:t>
            </a:r>
            <a:br>
              <a:rPr lang="en-AU" sz="2000" b="1" dirty="0">
                <a:latin typeface="+mn-lt"/>
              </a:rPr>
            </a:b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052736"/>
            <a:ext cx="7584842" cy="5688632"/>
          </a:xfrm>
        </p:spPr>
      </p:pic>
    </p:spTree>
    <p:extLst>
      <p:ext uri="{BB962C8B-B14F-4D97-AF65-F5344CB8AC3E}">
        <p14:creationId xmlns:p14="http://schemas.microsoft.com/office/powerpoint/2010/main" val="2642428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23528" y="116632"/>
            <a:ext cx="8568952" cy="864096"/>
          </a:xfrm>
        </p:spPr>
        <p:txBody>
          <a:bodyPr>
            <a:noAutofit/>
          </a:bodyPr>
          <a:lstStyle/>
          <a:p>
            <a:r>
              <a:rPr lang="en-AU" sz="2000" b="1" dirty="0" smtClean="0">
                <a:latin typeface="+mn-lt"/>
              </a:rPr>
              <a:t>	</a:t>
            </a:r>
            <a:br>
              <a:rPr lang="en-AU" sz="2000" b="1" dirty="0" smtClean="0">
                <a:latin typeface="+mn-lt"/>
              </a:rPr>
            </a:br>
            <a:r>
              <a:rPr lang="en-AU" sz="2000" b="1" dirty="0" smtClean="0">
                <a:latin typeface="+mn-lt"/>
              </a:rPr>
              <a:t>Artist</a:t>
            </a:r>
            <a:r>
              <a:rPr lang="en-AU" sz="2000" b="1" dirty="0">
                <a:latin typeface="+mn-lt"/>
              </a:rPr>
              <a:t>: </a:t>
            </a:r>
            <a:r>
              <a:rPr lang="en-AU" sz="2000" b="1" dirty="0" err="1">
                <a:latin typeface="+mn-lt"/>
              </a:rPr>
              <a:t>Avi</a:t>
            </a:r>
            <a:r>
              <a:rPr lang="en-AU" sz="2000" b="1" dirty="0">
                <a:latin typeface="+mn-lt"/>
              </a:rPr>
              <a:t> Rubin  </a:t>
            </a:r>
            <a:r>
              <a:rPr lang="en-AU" sz="2000" b="1" dirty="0" smtClean="0">
                <a:latin typeface="+mn-lt"/>
              </a:rPr>
              <a:t>    Title: Educate </a:t>
            </a:r>
            <a:r>
              <a:rPr lang="en-AU" sz="2000" b="1" dirty="0">
                <a:latin typeface="+mn-lt"/>
              </a:rPr>
              <a:t>Your Kids About </a:t>
            </a:r>
            <a:r>
              <a:rPr lang="en-AU" sz="2000" b="1" dirty="0" smtClean="0">
                <a:latin typeface="+mn-lt"/>
              </a:rPr>
              <a:t>Lead      Age</a:t>
            </a:r>
            <a:r>
              <a:rPr lang="en-AU" sz="2000" b="1" dirty="0">
                <a:latin typeface="+mn-lt"/>
              </a:rPr>
              <a:t>: 12 years.</a:t>
            </a:r>
            <a:br>
              <a:rPr lang="en-AU" sz="2000" b="1" dirty="0">
                <a:latin typeface="+mn-lt"/>
              </a:rPr>
            </a:br>
            <a:r>
              <a:rPr lang="en-AU" sz="2000" b="1" dirty="0" smtClean="0">
                <a:latin typeface="+mn-lt"/>
              </a:rPr>
              <a:t>Lead </a:t>
            </a:r>
            <a:r>
              <a:rPr lang="en-AU" sz="2000" b="1" dirty="0">
                <a:latin typeface="+mn-lt"/>
              </a:rPr>
              <a:t>Safety Message: Educate your kids about lead (</a:t>
            </a:r>
            <a:r>
              <a:rPr lang="en-AU" sz="2000" b="1" dirty="0" err="1">
                <a:latin typeface="+mn-lt"/>
              </a:rPr>
              <a:t>Pb</a:t>
            </a:r>
            <a:r>
              <a:rPr lang="en-AU" sz="2000" b="1" dirty="0">
                <a:latin typeface="+mn-lt"/>
              </a:rPr>
              <a:t>), don't hide it from them.</a:t>
            </a:r>
            <a:br>
              <a:rPr lang="en-AU" sz="2000" b="1" dirty="0">
                <a:latin typeface="+mn-lt"/>
              </a:rPr>
            </a:br>
            <a:endParaRPr lang="en-AU" sz="2000" b="1" dirty="0">
              <a:latin typeface="+mn-lt"/>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980728"/>
            <a:ext cx="7530465" cy="5723829"/>
          </a:xfrm>
        </p:spPr>
      </p:pic>
    </p:spTree>
    <p:extLst>
      <p:ext uri="{BB962C8B-B14F-4D97-AF65-F5344CB8AC3E}">
        <p14:creationId xmlns:p14="http://schemas.microsoft.com/office/powerpoint/2010/main" val="3251733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922114"/>
          </a:xfrm>
        </p:spPr>
        <p:txBody>
          <a:bodyPr>
            <a:noAutofit/>
          </a:bodyPr>
          <a:lstStyle/>
          <a:p>
            <a:r>
              <a:rPr lang="en-AU" sz="2000" b="1" dirty="0" smtClean="0">
                <a:latin typeface="+mn-lt"/>
              </a:rPr>
              <a:t>Artist</a:t>
            </a:r>
            <a:r>
              <a:rPr lang="en-AU" sz="2000" b="1" dirty="0">
                <a:latin typeface="+mn-lt"/>
              </a:rPr>
              <a:t>: Kai D W Kehoe  </a:t>
            </a:r>
            <a:r>
              <a:rPr lang="en-AU" sz="2000" b="1" dirty="0" smtClean="0">
                <a:latin typeface="+mn-lt"/>
              </a:rPr>
              <a:t>  Toxic </a:t>
            </a:r>
            <a:r>
              <a:rPr lang="en-AU" sz="2000" b="1" dirty="0">
                <a:latin typeface="+mn-lt"/>
              </a:rPr>
              <a:t>Pots and Pans, Utensils and </a:t>
            </a:r>
            <a:r>
              <a:rPr lang="en-AU" sz="2000" b="1" dirty="0" smtClean="0">
                <a:latin typeface="+mn-lt"/>
              </a:rPr>
              <a:t>Windows    Age: 6.5 </a:t>
            </a:r>
            <a:r>
              <a:rPr lang="en-AU" sz="2000" b="1" dirty="0">
                <a:latin typeface="+mn-lt"/>
              </a:rPr>
              <a:t>years</a:t>
            </a:r>
            <a:br>
              <a:rPr lang="en-AU" sz="2000" b="1" dirty="0">
                <a:latin typeface="+mn-lt"/>
              </a:rPr>
            </a:br>
            <a:r>
              <a:rPr lang="en-AU" sz="2000" b="1" dirty="0">
                <a:latin typeface="+mn-lt"/>
              </a:rPr>
              <a:t>Lead Safety Message: For a better idea of lead sources, test home items with an XRF.</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124744"/>
            <a:ext cx="7720657" cy="5616624"/>
          </a:xfrm>
        </p:spPr>
      </p:pic>
    </p:spTree>
    <p:extLst>
      <p:ext uri="{BB962C8B-B14F-4D97-AF65-F5344CB8AC3E}">
        <p14:creationId xmlns:p14="http://schemas.microsoft.com/office/powerpoint/2010/main" val="13206508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864096"/>
          </a:xfrm>
        </p:spPr>
        <p:txBody>
          <a:bodyPr>
            <a:noAutofit/>
          </a:bodyPr>
          <a:lstStyle/>
          <a:p>
            <a:r>
              <a:rPr lang="en-AU" sz="2000" b="1" dirty="0" smtClean="0">
                <a:latin typeface="+mn-lt"/>
              </a:rPr>
              <a:t/>
            </a:r>
            <a:br>
              <a:rPr lang="en-AU" sz="2000" b="1" dirty="0" smtClean="0">
                <a:latin typeface="+mn-lt"/>
              </a:rPr>
            </a:br>
            <a:r>
              <a:rPr lang="en-AU" sz="2000" b="1" dirty="0" smtClean="0">
                <a:latin typeface="+mn-lt"/>
              </a:rPr>
              <a:t>Artist</a:t>
            </a:r>
            <a:r>
              <a:rPr lang="en-AU" sz="2000" b="1" dirty="0">
                <a:latin typeface="+mn-lt"/>
              </a:rPr>
              <a:t>: A.J. </a:t>
            </a:r>
            <a:r>
              <a:rPr lang="en-AU" sz="2000" b="1" dirty="0" smtClean="0">
                <a:latin typeface="+mn-lt"/>
              </a:rPr>
              <a:t>Rubin		Title</a:t>
            </a:r>
            <a:r>
              <a:rPr lang="en-AU" sz="2000" b="1" dirty="0">
                <a:latin typeface="+mn-lt"/>
              </a:rPr>
              <a:t>: </a:t>
            </a:r>
            <a:r>
              <a:rPr lang="en-AU" sz="2000" b="1" dirty="0" smtClean="0">
                <a:latin typeface="+mn-lt"/>
              </a:rPr>
              <a:t>Unless	 Age: </a:t>
            </a:r>
            <a:r>
              <a:rPr lang="en-AU" sz="2000" b="1" dirty="0" smtClean="0"/>
              <a:t>14 </a:t>
            </a:r>
            <a:r>
              <a:rPr lang="en-AU" sz="2000" b="1" dirty="0"/>
              <a:t>years</a:t>
            </a:r>
            <a:r>
              <a:rPr lang="en-AU" sz="2000" b="1" dirty="0" smtClean="0">
                <a:latin typeface="+mn-lt"/>
              </a:rPr>
              <a:t/>
            </a:r>
            <a:br>
              <a:rPr lang="en-AU" sz="2000" b="1" dirty="0" smtClean="0">
                <a:latin typeface="+mn-lt"/>
              </a:rPr>
            </a:br>
            <a:r>
              <a:rPr lang="en-AU" sz="2000" b="1" dirty="0" smtClean="0">
                <a:latin typeface="+mn-lt"/>
              </a:rPr>
              <a:t>Lead </a:t>
            </a:r>
            <a:r>
              <a:rPr lang="en-AU" sz="2000" b="1" dirty="0">
                <a:latin typeface="+mn-lt"/>
              </a:rPr>
              <a:t>Safety Message: Unless someone like you cares a whole awful lot, nothing is going to get better, it's not." - </a:t>
            </a:r>
            <a:r>
              <a:rPr lang="en-AU" sz="2000" b="1" dirty="0" err="1">
                <a:latin typeface="+mn-lt"/>
              </a:rPr>
              <a:t>Dr.</a:t>
            </a:r>
            <a:r>
              <a:rPr lang="en-AU" sz="2000" b="1" dirty="0">
                <a:latin typeface="+mn-lt"/>
              </a:rPr>
              <a:t> Seuss</a:t>
            </a:r>
            <a:br>
              <a:rPr lang="en-AU" sz="2000" b="1" dirty="0">
                <a:latin typeface="+mn-lt"/>
              </a:rPr>
            </a:b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412776"/>
            <a:ext cx="8857322" cy="4464496"/>
          </a:xfrm>
        </p:spPr>
      </p:pic>
    </p:spTree>
    <p:extLst>
      <p:ext uri="{BB962C8B-B14F-4D97-AF65-F5344CB8AC3E}">
        <p14:creationId xmlns:p14="http://schemas.microsoft.com/office/powerpoint/2010/main" val="2382107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2232248"/>
          </a:xfrm>
        </p:spPr>
        <p:txBody>
          <a:bodyPr>
            <a:noAutofit/>
          </a:bodyPr>
          <a:lstStyle/>
          <a:p>
            <a:r>
              <a:rPr lang="en-AU" sz="1800" b="1" dirty="0" smtClean="0">
                <a:latin typeface="+mn-lt"/>
              </a:rPr>
              <a:t/>
            </a:r>
            <a:br>
              <a:rPr lang="en-AU" sz="1800" b="1" dirty="0" smtClean="0">
                <a:latin typeface="+mn-lt"/>
              </a:rPr>
            </a:br>
            <a:r>
              <a:rPr lang="en-AU" sz="1800" b="1" dirty="0" smtClean="0">
                <a:latin typeface="+mn-lt"/>
              </a:rPr>
              <a:t>Artist</a:t>
            </a:r>
            <a:r>
              <a:rPr lang="en-AU" sz="1800" b="1" dirty="0">
                <a:latin typeface="+mn-lt"/>
              </a:rPr>
              <a:t>: Demonstration and Video editing -Malveek Kaur Dhaliwal, Recording - Poornima Murthy </a:t>
            </a:r>
            <a:br>
              <a:rPr lang="en-AU" sz="1800" b="1" dirty="0">
                <a:latin typeface="+mn-lt"/>
              </a:rPr>
            </a:br>
            <a:r>
              <a:rPr lang="en-AU" sz="1800" b="1" dirty="0">
                <a:latin typeface="+mn-lt"/>
              </a:rPr>
              <a:t>Title: The LEAD Group Kit's Dust Wipe in action! </a:t>
            </a:r>
            <a:br>
              <a:rPr lang="en-AU" sz="1800" b="1" dirty="0">
                <a:latin typeface="+mn-lt"/>
              </a:rPr>
            </a:br>
            <a:r>
              <a:rPr lang="en-AU" sz="1800" b="1" dirty="0">
                <a:latin typeface="+mn-lt"/>
              </a:rPr>
              <a:t>Lead Safety Message: The LEAD Group Report will tell me if my floor is safe from lead for children and pets</a:t>
            </a:r>
            <a:r>
              <a:rPr lang="en-AU" sz="1800" b="1" dirty="0" smtClean="0">
                <a:latin typeface="+mn-lt"/>
              </a:rPr>
              <a:t>.</a:t>
            </a:r>
            <a:br>
              <a:rPr lang="en-AU" sz="1800" b="1" dirty="0" smtClean="0">
                <a:latin typeface="+mn-lt"/>
              </a:rPr>
            </a:br>
            <a:r>
              <a:rPr lang="en-AU" sz="1800" b="1" u="sng" dirty="0" smtClean="0">
                <a:latin typeface="+mn-lt"/>
                <a:hlinkClick r:id="rId2"/>
              </a:rPr>
              <a:t>http</a:t>
            </a:r>
            <a:r>
              <a:rPr lang="en-AU" sz="1800" b="1" u="sng" dirty="0">
                <a:latin typeface="+mn-lt"/>
                <a:hlinkClick r:id="rId2"/>
              </a:rPr>
              <a:t>://volcanoartprize.com/portfolio-item/the-lead-group-kits-dust-wipe-in-action</a:t>
            </a:r>
            <a:r>
              <a:rPr lang="en-AU" sz="1800" b="1" u="sng" dirty="0" smtClean="0">
                <a:latin typeface="+mn-lt"/>
                <a:hlinkClick r:id="rId2"/>
              </a:rPr>
              <a:t>/</a:t>
            </a:r>
            <a:r>
              <a:rPr lang="en-AU" sz="1800" b="1" u="sng" dirty="0" smtClean="0">
                <a:latin typeface="+mn-lt"/>
              </a:rPr>
              <a:t/>
            </a:r>
            <a:br>
              <a:rPr lang="en-AU" sz="1800" b="1" u="sng" dirty="0" smtClean="0">
                <a:latin typeface="+mn-lt"/>
              </a:rPr>
            </a:br>
            <a:r>
              <a:rPr lang="en-AU" sz="1800" b="1" dirty="0">
                <a:hlinkClick r:id="rId3"/>
              </a:rPr>
              <a:t>https://www.youtube.com/watch?v=poJQFjrJpKQ </a:t>
            </a:r>
            <a:r>
              <a:rPr lang="en-AU" sz="1800" b="1" dirty="0">
                <a:latin typeface="+mn-lt"/>
              </a:rPr>
              <a:t/>
            </a:r>
            <a:br>
              <a:rPr lang="en-AU" sz="1800" b="1" dirty="0">
                <a:latin typeface="+mn-lt"/>
              </a:rPr>
            </a:br>
            <a:r>
              <a:rPr lang="en-AU" sz="1800" b="1" dirty="0">
                <a:latin typeface="+mn-lt"/>
              </a:rPr>
              <a:t/>
            </a:r>
            <a:br>
              <a:rPr lang="en-AU" sz="1800" b="1" dirty="0">
                <a:latin typeface="+mn-lt"/>
              </a:rPr>
            </a:br>
            <a:endParaRPr lang="en-AU" sz="1800" b="1" dirty="0">
              <a:latin typeface="+mn-lt"/>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47664" y="2276872"/>
            <a:ext cx="5904656" cy="4428492"/>
          </a:xfrm>
        </p:spPr>
      </p:pic>
    </p:spTree>
    <p:extLst>
      <p:ext uri="{BB962C8B-B14F-4D97-AF65-F5344CB8AC3E}">
        <p14:creationId xmlns:p14="http://schemas.microsoft.com/office/powerpoint/2010/main" val="25560363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936104"/>
          </a:xfrm>
        </p:spPr>
        <p:txBody>
          <a:bodyPr>
            <a:noAutofit/>
          </a:bodyPr>
          <a:lstStyle/>
          <a:p>
            <a:r>
              <a:rPr lang="en-AU" sz="2000" b="1" dirty="0">
                <a:latin typeface="+mn-lt"/>
              </a:rPr>
              <a:t>Artist: Kim Cole, Korey </a:t>
            </a:r>
            <a:r>
              <a:rPr lang="en-AU" sz="2000" b="1" dirty="0" smtClean="0">
                <a:latin typeface="+mn-lt"/>
              </a:rPr>
              <a:t>Nicolas  Title</a:t>
            </a:r>
            <a:r>
              <a:rPr lang="en-AU" sz="2000" b="1" dirty="0">
                <a:latin typeface="+mn-lt"/>
              </a:rPr>
              <a:t>: Massachusetts Legislature Bill SD.751</a:t>
            </a:r>
            <a:br>
              <a:rPr lang="en-AU" sz="2000" b="1" dirty="0">
                <a:latin typeface="+mn-lt"/>
              </a:rPr>
            </a:br>
            <a:r>
              <a:rPr lang="en-AU" sz="2000" b="1" dirty="0">
                <a:latin typeface="+mn-lt"/>
              </a:rPr>
              <a:t>Lead safety Message: An Act creating a special commission to study the prevalence and prevention of child lead poisoning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597" y="1196752"/>
            <a:ext cx="7672819" cy="5524890"/>
          </a:xfrm>
        </p:spPr>
      </p:pic>
    </p:spTree>
    <p:extLst>
      <p:ext uri="{BB962C8B-B14F-4D97-AF65-F5344CB8AC3E}">
        <p14:creationId xmlns:p14="http://schemas.microsoft.com/office/powerpoint/2010/main" val="21003835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440160"/>
          </a:xfrm>
        </p:spPr>
        <p:txBody>
          <a:bodyPr>
            <a:noAutofit/>
          </a:bodyPr>
          <a:lstStyle/>
          <a:p>
            <a:r>
              <a:rPr lang="en-AU" sz="2000" b="1" dirty="0" smtClean="0">
                <a:latin typeface="+mn-lt"/>
              </a:rPr>
              <a:t/>
            </a:r>
            <a:br>
              <a:rPr lang="en-AU" sz="2000" b="1" dirty="0" smtClean="0">
                <a:latin typeface="+mn-lt"/>
              </a:rPr>
            </a:br>
            <a:r>
              <a:rPr lang="en-AU" sz="2000" b="1" dirty="0" smtClean="0">
                <a:latin typeface="+mn-lt"/>
              </a:rPr>
              <a:t>Photographer</a:t>
            </a:r>
            <a:r>
              <a:rPr lang="en-AU" sz="2000" b="1" dirty="0">
                <a:latin typeface="+mn-lt"/>
              </a:rPr>
              <a:t>: Peter </a:t>
            </a:r>
            <a:r>
              <a:rPr lang="en-AU" sz="2000" b="1" dirty="0" err="1">
                <a:latin typeface="+mn-lt"/>
              </a:rPr>
              <a:t>Kozaitis</a:t>
            </a:r>
            <a:r>
              <a:rPr lang="en-AU" sz="2000" b="1" dirty="0">
                <a:latin typeface="+mn-lt"/>
              </a:rPr>
              <a:t> </a:t>
            </a:r>
            <a:r>
              <a:rPr lang="en-AU" sz="2000" b="1" dirty="0" smtClean="0">
                <a:latin typeface="+mn-lt"/>
              </a:rPr>
              <a:t/>
            </a:r>
            <a:br>
              <a:rPr lang="en-AU" sz="2000" b="1" dirty="0" smtClean="0">
                <a:latin typeface="+mn-lt"/>
              </a:rPr>
            </a:br>
            <a:r>
              <a:rPr lang="en-AU" sz="2000" b="1" dirty="0" smtClean="0">
                <a:latin typeface="+mn-lt"/>
              </a:rPr>
              <a:t>Title</a:t>
            </a:r>
            <a:r>
              <a:rPr lang="en-AU" sz="2000" b="1" dirty="0">
                <a:latin typeface="+mn-lt"/>
              </a:rPr>
              <a:t>: Elizabeth O'Brien at work in The LEAD Group's office</a:t>
            </a:r>
            <a:br>
              <a:rPr lang="en-AU" sz="2000" b="1" dirty="0">
                <a:latin typeface="+mn-lt"/>
              </a:rPr>
            </a:br>
            <a:r>
              <a:rPr lang="en-AU" sz="2000" b="1" dirty="0">
                <a:latin typeface="+mn-lt"/>
              </a:rPr>
              <a:t>Lead-safety Message: Use a LEAD Group Water Kit to test for lead in water before you drink rainwater or water from new taps or new plumbing or your new home.</a:t>
            </a:r>
            <a:br>
              <a:rPr lang="en-AU" sz="2000" b="1" dirty="0">
                <a:latin typeface="+mn-lt"/>
              </a:rPr>
            </a:b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985" y="1700808"/>
            <a:ext cx="7344817" cy="4896544"/>
          </a:xfrm>
        </p:spPr>
      </p:pic>
    </p:spTree>
    <p:extLst>
      <p:ext uri="{BB962C8B-B14F-4D97-AF65-F5344CB8AC3E}">
        <p14:creationId xmlns:p14="http://schemas.microsoft.com/office/powerpoint/2010/main" val="1233370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1066130"/>
          </a:xfrm>
        </p:spPr>
        <p:txBody>
          <a:bodyPr>
            <a:normAutofit fontScale="90000"/>
          </a:bodyPr>
          <a:lstStyle/>
          <a:p>
            <a:r>
              <a:rPr lang="en-AU" sz="2200" b="1" dirty="0" smtClean="0"/>
              <a:t/>
            </a:r>
            <a:br>
              <a:rPr lang="en-AU" sz="2200" b="1" dirty="0" smtClean="0"/>
            </a:br>
            <a:r>
              <a:rPr lang="en-AU" sz="2200" b="1" dirty="0" smtClean="0">
                <a:latin typeface="+mn-lt"/>
              </a:rPr>
              <a:t>Artist</a:t>
            </a:r>
            <a:r>
              <a:rPr lang="en-AU" sz="2200" b="1" dirty="0">
                <a:latin typeface="+mn-lt"/>
              </a:rPr>
              <a:t>: Claire O' Brien </a:t>
            </a:r>
            <a:br>
              <a:rPr lang="en-AU" sz="2200" b="1" dirty="0">
                <a:latin typeface="+mn-lt"/>
              </a:rPr>
            </a:br>
            <a:r>
              <a:rPr lang="en-AU" sz="2200" b="1" dirty="0">
                <a:latin typeface="+mn-lt"/>
              </a:rPr>
              <a:t>Title: LUCY GOOSEY</a:t>
            </a:r>
            <a:br>
              <a:rPr lang="en-AU" sz="2200" b="1" dirty="0">
                <a:latin typeface="+mn-lt"/>
              </a:rPr>
            </a:br>
            <a:r>
              <a:rPr lang="en-AU" sz="2200" b="1" dirty="0">
                <a:latin typeface="+mn-lt"/>
              </a:rPr>
              <a:t>Lead Safety Message: DON'T BE A GOOSE AND LET LEAD LOOSE.</a:t>
            </a:r>
            <a:br>
              <a:rPr lang="en-AU" sz="2200" b="1" dirty="0">
                <a:latin typeface="+mn-lt"/>
              </a:rPr>
            </a:br>
            <a:endParaRPr lang="en-AU" sz="2200" b="1" dirty="0">
              <a:latin typeface="+mn-lt"/>
            </a:endParaRPr>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412776"/>
            <a:ext cx="8704552" cy="4680520"/>
          </a:xfrm>
        </p:spPr>
      </p:pic>
    </p:spTree>
    <p:extLst>
      <p:ext uri="{BB962C8B-B14F-4D97-AF65-F5344CB8AC3E}">
        <p14:creationId xmlns:p14="http://schemas.microsoft.com/office/powerpoint/2010/main" val="8307568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728192"/>
          </a:xfrm>
        </p:spPr>
        <p:txBody>
          <a:bodyPr>
            <a:noAutofit/>
          </a:bodyPr>
          <a:lstStyle/>
          <a:p>
            <a:r>
              <a:rPr lang="en-AU" sz="2000" b="1" dirty="0" smtClean="0">
                <a:latin typeface="+mn-lt"/>
              </a:rPr>
              <a:t/>
            </a:r>
            <a:br>
              <a:rPr lang="en-AU" sz="2000" b="1" dirty="0" smtClean="0">
                <a:latin typeface="+mn-lt"/>
              </a:rPr>
            </a:br>
            <a:r>
              <a:rPr lang="en-AU" sz="2000" b="1" dirty="0" smtClean="0">
                <a:latin typeface="+mn-lt"/>
              </a:rPr>
              <a:t>Artist </a:t>
            </a:r>
            <a:r>
              <a:rPr lang="en-AU" sz="2000" b="1" dirty="0">
                <a:latin typeface="+mn-lt"/>
              </a:rPr>
              <a:t>/ Photographer: Isla MacGregor </a:t>
            </a:r>
            <a:br>
              <a:rPr lang="en-AU" sz="2000" b="1" dirty="0">
                <a:latin typeface="+mn-lt"/>
              </a:rPr>
            </a:br>
            <a:r>
              <a:rPr lang="en-AU" sz="2000" b="1" dirty="0">
                <a:latin typeface="+mn-lt"/>
              </a:rPr>
              <a:t>Title: Peeling lead paint polluting patios and potato patches</a:t>
            </a:r>
            <a:br>
              <a:rPr lang="en-AU" sz="2000" b="1" dirty="0">
                <a:latin typeface="+mn-lt"/>
              </a:rPr>
            </a:br>
            <a:r>
              <a:rPr lang="en-AU" sz="2000" b="1" dirty="0">
                <a:latin typeface="+mn-lt"/>
              </a:rPr>
              <a:t>Lead-safety Message: Use a LEAD Group Kit to test for lead in peeling paint, dust, water and soil before you plant your potatoes or let your children play on the patio.</a:t>
            </a:r>
            <a:br>
              <a:rPr lang="en-AU" sz="2000" b="1" dirty="0">
                <a:latin typeface="+mn-lt"/>
              </a:rPr>
            </a:b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1772816"/>
            <a:ext cx="6528363" cy="4896272"/>
          </a:xfrm>
        </p:spPr>
      </p:pic>
    </p:spTree>
    <p:extLst>
      <p:ext uri="{BB962C8B-B14F-4D97-AF65-F5344CB8AC3E}">
        <p14:creationId xmlns:p14="http://schemas.microsoft.com/office/powerpoint/2010/main" val="3858693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2000" b="1" dirty="0" smtClean="0">
                <a:latin typeface="+mn-lt"/>
              </a:rPr>
              <a:t/>
            </a:r>
            <a:br>
              <a:rPr lang="en-AU" sz="2000" b="1" dirty="0" smtClean="0">
                <a:latin typeface="+mn-lt"/>
              </a:rPr>
            </a:br>
            <a:r>
              <a:rPr lang="en-AU" sz="2000" b="1" dirty="0" smtClean="0">
                <a:latin typeface="+mn-lt"/>
              </a:rPr>
              <a:t>Artist </a:t>
            </a:r>
            <a:r>
              <a:rPr lang="en-AU" sz="2000" b="1" dirty="0">
                <a:latin typeface="+mn-lt"/>
              </a:rPr>
              <a:t>/ Photographer: Geoff Walker </a:t>
            </a:r>
            <a:br>
              <a:rPr lang="en-AU" sz="2000" b="1" dirty="0">
                <a:latin typeface="+mn-lt"/>
              </a:rPr>
            </a:br>
            <a:r>
              <a:rPr lang="en-AU" sz="2000" b="1" dirty="0">
                <a:latin typeface="+mn-lt"/>
              </a:rPr>
              <a:t>Title: Lead Soldered Yorkshire Fittings</a:t>
            </a:r>
            <a:br>
              <a:rPr lang="en-AU" sz="2000" b="1" dirty="0">
                <a:latin typeface="+mn-lt"/>
              </a:rPr>
            </a:br>
            <a:r>
              <a:rPr lang="en-AU" sz="2000" b="1" dirty="0">
                <a:latin typeface="+mn-lt"/>
              </a:rPr>
              <a:t>Lead-safety Message: Lemon Tree Passage Plumber Geoff Davey inspecting lead soldered ‘Yorkshire’ fittings at the local library March 2017.</a:t>
            </a:r>
            <a:br>
              <a:rPr lang="en-AU" sz="2000" b="1" dirty="0">
                <a:latin typeface="+mn-lt"/>
              </a:rPr>
            </a:b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556792"/>
            <a:ext cx="6758880" cy="5069160"/>
          </a:xfrm>
        </p:spPr>
      </p:pic>
    </p:spTree>
    <p:extLst>
      <p:ext uri="{BB962C8B-B14F-4D97-AF65-F5344CB8AC3E}">
        <p14:creationId xmlns:p14="http://schemas.microsoft.com/office/powerpoint/2010/main" val="24851179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95536" y="188640"/>
            <a:ext cx="7920880" cy="710754"/>
          </a:xfrm>
        </p:spPr>
        <p:txBody>
          <a:bodyPr>
            <a:normAutofit fontScale="90000"/>
          </a:bodyPr>
          <a:lstStyle/>
          <a:p>
            <a:pPr algn="ctr"/>
            <a:r>
              <a:rPr lang="en-AU" sz="2400" dirty="0" smtClean="0"/>
              <a:t/>
            </a:r>
            <a:br>
              <a:rPr lang="en-AU" sz="2400" dirty="0" smtClean="0"/>
            </a:br>
            <a:r>
              <a:rPr lang="en-AU" sz="2400" dirty="0"/>
              <a:t/>
            </a:r>
            <a:br>
              <a:rPr lang="en-AU" sz="2400" dirty="0"/>
            </a:br>
            <a:r>
              <a:rPr lang="en-AU" sz="2400" dirty="0" smtClean="0"/>
              <a:t/>
            </a:r>
            <a:br>
              <a:rPr lang="en-AU" sz="2400" dirty="0" smtClean="0"/>
            </a:br>
            <a:r>
              <a:rPr lang="en-AU" sz="3100" dirty="0" smtClean="0"/>
              <a:t>Judge-Awarded </a:t>
            </a:r>
            <a:r>
              <a:rPr lang="en-AU" sz="3100" dirty="0"/>
              <a:t>cash prize winner of VAP 2017</a:t>
            </a:r>
            <a:r>
              <a:rPr lang="en-AU" dirty="0"/>
              <a:t/>
            </a:r>
            <a:br>
              <a:rPr lang="en-AU" dirty="0"/>
            </a:br>
            <a:endParaRPr lang="en-AU"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l="12131" r="12131"/>
          <a:stretch>
            <a:fillRect/>
          </a:stretch>
        </p:blipFill>
        <p:spPr>
          <a:xfrm>
            <a:off x="2195736" y="3283576"/>
            <a:ext cx="4765898" cy="3574424"/>
          </a:xfrm>
        </p:spPr>
      </p:pic>
      <p:sp>
        <p:nvSpPr>
          <p:cNvPr id="6" name="Text Placeholder 5"/>
          <p:cNvSpPr>
            <a:spLocks noGrp="1"/>
          </p:cNvSpPr>
          <p:nvPr>
            <p:ph type="body" sz="half" idx="2"/>
          </p:nvPr>
        </p:nvSpPr>
        <p:spPr>
          <a:xfrm>
            <a:off x="323528" y="620688"/>
            <a:ext cx="8496944" cy="2736304"/>
          </a:xfrm>
        </p:spPr>
        <p:txBody>
          <a:bodyPr>
            <a:noAutofit/>
          </a:bodyPr>
          <a:lstStyle/>
          <a:p>
            <a:pPr algn="ctr"/>
            <a:r>
              <a:rPr lang="en-AU" sz="1600" b="1" dirty="0"/>
              <a:t>Artists: </a:t>
            </a:r>
            <a:r>
              <a:rPr lang="en-AU" sz="1600" b="1" dirty="0" err="1"/>
              <a:t>Faris</a:t>
            </a:r>
            <a:r>
              <a:rPr lang="en-AU" sz="1600" b="1" dirty="0"/>
              <a:t> Sheridan, </a:t>
            </a:r>
            <a:r>
              <a:rPr lang="en-AU" sz="1600" b="1" dirty="0" err="1"/>
              <a:t>Hesaan</a:t>
            </a:r>
            <a:r>
              <a:rPr lang="en-AU" sz="1600" b="1" dirty="0"/>
              <a:t> Sheridan (Film-makers)</a:t>
            </a:r>
          </a:p>
          <a:p>
            <a:pPr algn="ctr"/>
            <a:r>
              <a:rPr lang="en-AU" sz="1600" b="1" dirty="0"/>
              <a:t>Title: Lead in paint and varnish. The hidden dangers. </a:t>
            </a:r>
          </a:p>
          <a:p>
            <a:pPr algn="ctr"/>
            <a:r>
              <a:rPr lang="en-AU" sz="1600" b="1" dirty="0"/>
              <a:t>Lead-Safety Message: Before the dangers of lead were known, it was a common ingredient in house paint and varnish, where it acted as a pigment and increased durability and a drying agent. Millions of homes, schools and businesses still have lead based paint on their walls, both inside and out. If the paint is in good condition and has been painted over, it usually doesn’t pose a problem. But if the paint is peeling or has been disturbed by scraping, sanding, or burning, it can pose significant health risks to people and pets, especially young children</a:t>
            </a:r>
            <a:r>
              <a:rPr lang="en-AU" sz="1600" b="1" dirty="0" smtClean="0"/>
              <a:t>.</a:t>
            </a:r>
          </a:p>
          <a:p>
            <a:pPr algn="ctr"/>
            <a:r>
              <a:rPr lang="en-AU" sz="1600" b="1" u="sng" dirty="0">
                <a:hlinkClick r:id="rId3"/>
              </a:rPr>
              <a:t>http://volcanoartprize.com/portfolio-item/lead-group-video</a:t>
            </a:r>
            <a:r>
              <a:rPr lang="en-AU" sz="1600" b="1" u="sng" dirty="0" smtClean="0">
                <a:hlinkClick r:id="rId3"/>
              </a:rPr>
              <a:t>/</a:t>
            </a:r>
            <a:endParaRPr lang="en-AU" sz="1600" b="1" u="sng" dirty="0" smtClean="0"/>
          </a:p>
          <a:p>
            <a:pPr algn="ctr"/>
            <a:r>
              <a:rPr lang="en-AU" sz="1600" b="1" u="sng" dirty="0">
                <a:solidFill>
                  <a:srgbClr val="0033CC"/>
                </a:solidFill>
              </a:rPr>
              <a:t>https://www.youtube.com/watch?v=z3Zk0JepSNg&amp;feature=youtu.be</a:t>
            </a:r>
          </a:p>
          <a:p>
            <a:pPr algn="ctr"/>
            <a:endParaRPr lang="en-AU" sz="1600" b="1" dirty="0"/>
          </a:p>
          <a:p>
            <a:pPr algn="ctr"/>
            <a:endParaRPr lang="en-AU" sz="1600" b="1" dirty="0"/>
          </a:p>
        </p:txBody>
      </p:sp>
    </p:spTree>
    <p:extLst>
      <p:ext uri="{BB962C8B-B14F-4D97-AF65-F5344CB8AC3E}">
        <p14:creationId xmlns:p14="http://schemas.microsoft.com/office/powerpoint/2010/main" val="10098174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251520" y="404664"/>
            <a:ext cx="8640960" cy="566738"/>
          </a:xfrm>
        </p:spPr>
        <p:txBody>
          <a:bodyPr>
            <a:noAutofit/>
          </a:bodyPr>
          <a:lstStyle/>
          <a:p>
            <a:pPr algn="ctr"/>
            <a:r>
              <a:rPr lang="en-AU" sz="3100" dirty="0" smtClean="0"/>
              <a:t/>
            </a:r>
            <a:br>
              <a:rPr lang="en-AU" sz="3100" dirty="0" smtClean="0"/>
            </a:br>
            <a:r>
              <a:rPr lang="en-AU" sz="3100" dirty="0" smtClean="0"/>
              <a:t/>
            </a:r>
            <a:br>
              <a:rPr lang="en-AU" sz="3100" dirty="0" smtClean="0"/>
            </a:br>
            <a:r>
              <a:rPr lang="en-AU" sz="3100" dirty="0" smtClean="0"/>
              <a:t>People’s </a:t>
            </a:r>
            <a:r>
              <a:rPr lang="en-AU" sz="3100" dirty="0"/>
              <a:t>Choice cash prize winner of VAP 2017</a:t>
            </a:r>
            <a:r>
              <a:rPr lang="en-AU" dirty="0"/>
              <a:t/>
            </a:r>
            <a:br>
              <a:rPr lang="en-AU" dirty="0"/>
            </a:br>
            <a:endParaRPr lang="en-AU" dirty="0"/>
          </a:p>
        </p:txBody>
      </p:sp>
      <p:pic>
        <p:nvPicPr>
          <p:cNvPr id="10" name="Picture Placeholder 9"/>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2500" r="12500"/>
          <a:stretch>
            <a:fillRect/>
          </a:stretch>
        </p:blipFill>
        <p:spPr>
          <a:xfrm>
            <a:off x="1691680" y="2322700"/>
            <a:ext cx="5904656" cy="4428492"/>
          </a:xfrm>
        </p:spPr>
      </p:pic>
      <p:sp>
        <p:nvSpPr>
          <p:cNvPr id="9" name="Text Placeholder 8"/>
          <p:cNvSpPr>
            <a:spLocks noGrp="1"/>
          </p:cNvSpPr>
          <p:nvPr>
            <p:ph type="body" sz="half" idx="2"/>
          </p:nvPr>
        </p:nvSpPr>
        <p:spPr>
          <a:xfrm>
            <a:off x="1115616" y="620688"/>
            <a:ext cx="7272808" cy="1656184"/>
          </a:xfrm>
        </p:spPr>
        <p:txBody>
          <a:bodyPr>
            <a:noAutofit/>
          </a:bodyPr>
          <a:lstStyle/>
          <a:p>
            <a:pPr algn="ctr"/>
            <a:r>
              <a:rPr lang="en-AU" sz="2000" b="1" dirty="0"/>
              <a:t>Artist: Poornima Murthy</a:t>
            </a:r>
          </a:p>
          <a:p>
            <a:pPr algn="ctr"/>
            <a:r>
              <a:rPr lang="en-AU" sz="2000" b="1" dirty="0"/>
              <a:t>Title: Champagne Beach, Vanuatu</a:t>
            </a:r>
          </a:p>
          <a:p>
            <a:pPr algn="ctr"/>
            <a:r>
              <a:rPr lang="en-AU" sz="2000" b="1" dirty="0"/>
              <a:t>Lead-safety Message: To preserve nature's pristine beaches and the colourful fishes, don't discard leaded items into the ocean. Being lead free adds years to one's life.</a:t>
            </a:r>
          </a:p>
          <a:p>
            <a:pPr algn="ctr"/>
            <a:endParaRPr lang="en-AU" sz="2000" b="1" dirty="0"/>
          </a:p>
        </p:txBody>
      </p:sp>
    </p:spTree>
    <p:extLst>
      <p:ext uri="{BB962C8B-B14F-4D97-AF65-F5344CB8AC3E}">
        <p14:creationId xmlns:p14="http://schemas.microsoft.com/office/powerpoint/2010/main" val="42900408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AU" dirty="0" smtClean="0"/>
              <a:t>The Judge, WAYNE ASKEW</a:t>
            </a:r>
            <a:endParaRPr lang="en-AU"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2046" y="1600200"/>
            <a:ext cx="3728908" cy="4525963"/>
          </a:xfrm>
        </p:spPr>
      </p:pic>
      <p:sp>
        <p:nvSpPr>
          <p:cNvPr id="9" name="Content Placeholder 8"/>
          <p:cNvSpPr>
            <a:spLocks noGrp="1"/>
          </p:cNvSpPr>
          <p:nvPr>
            <p:ph sz="half" idx="2"/>
          </p:nvPr>
        </p:nvSpPr>
        <p:spPr/>
        <p:txBody>
          <a:bodyPr>
            <a:normAutofit/>
          </a:bodyPr>
          <a:lstStyle/>
          <a:p>
            <a:pPr marL="0" indent="0" algn="ctr">
              <a:buNone/>
            </a:pPr>
            <a:r>
              <a:rPr lang="en-AU" dirty="0" smtClean="0"/>
              <a:t>Thank you for making such a thoughtful selection of winners from all our wonderful entries and their lead safety messages.  And thank you for dedicating your life to raising awareness of the truth about lead.</a:t>
            </a:r>
          </a:p>
        </p:txBody>
      </p:sp>
    </p:spTree>
    <p:extLst>
      <p:ext uri="{BB962C8B-B14F-4D97-AF65-F5344CB8AC3E}">
        <p14:creationId xmlns:p14="http://schemas.microsoft.com/office/powerpoint/2010/main" val="2244948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92088"/>
          </a:xfrm>
        </p:spPr>
        <p:txBody>
          <a:bodyPr/>
          <a:lstStyle/>
          <a:p>
            <a:r>
              <a:rPr lang="en-AU" b="1" dirty="0" smtClean="0"/>
              <a:t>ACKNOWLEDGEMENT</a:t>
            </a:r>
            <a:endParaRPr lang="en-AU"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5570" y="980728"/>
            <a:ext cx="3832860" cy="187452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3140968"/>
            <a:ext cx="6007912" cy="792088"/>
          </a:xfrm>
          <a:prstGeom prst="rect">
            <a:avLst/>
          </a:prstGeom>
        </p:spPr>
      </p:pic>
      <p:sp>
        <p:nvSpPr>
          <p:cNvPr id="8" name="TextBox 7"/>
          <p:cNvSpPr txBox="1"/>
          <p:nvPr/>
        </p:nvSpPr>
        <p:spPr>
          <a:xfrm>
            <a:off x="179512" y="4005064"/>
            <a:ext cx="8784976" cy="2585323"/>
          </a:xfrm>
          <a:prstGeom prst="rect">
            <a:avLst/>
          </a:prstGeom>
          <a:noFill/>
        </p:spPr>
        <p:txBody>
          <a:bodyPr wrap="square" rtlCol="0">
            <a:spAutoFit/>
          </a:bodyPr>
          <a:lstStyle/>
          <a:p>
            <a:r>
              <a:rPr lang="en-AU" dirty="0" smtClean="0"/>
              <a:t>Thanks to our wonderful sponsor Toby Griffin of </a:t>
            </a:r>
            <a:r>
              <a:rPr lang="en-AU" dirty="0" err="1" smtClean="0"/>
              <a:t>Pictureproducts</a:t>
            </a:r>
            <a:r>
              <a:rPr lang="en-AU" dirty="0" smtClean="0"/>
              <a:t> who provided the 30 mug prizes.</a:t>
            </a:r>
          </a:p>
          <a:p>
            <a:r>
              <a:rPr lang="en-AU" dirty="0" smtClean="0"/>
              <a:t>Thanks to Pia </a:t>
            </a:r>
            <a:r>
              <a:rPr lang="en-AU" dirty="0" err="1" smtClean="0"/>
              <a:t>Brabek</a:t>
            </a:r>
            <a:r>
              <a:rPr lang="en-AU" dirty="0" smtClean="0"/>
              <a:t> of Summer Hill Toastmasters for her professional </a:t>
            </a:r>
            <a:r>
              <a:rPr lang="en-AU" dirty="0" err="1" smtClean="0"/>
              <a:t>MCing</a:t>
            </a:r>
            <a:r>
              <a:rPr lang="en-AU" dirty="0" smtClean="0"/>
              <a:t> of the awards ceremony.</a:t>
            </a:r>
          </a:p>
          <a:p>
            <a:r>
              <a:rPr lang="en-AU" dirty="0" smtClean="0"/>
              <a:t>From the Volcano Art Prize 2017 graphics </a:t>
            </a:r>
            <a:r>
              <a:rPr lang="en-AU" smtClean="0"/>
              <a:t>and </a:t>
            </a:r>
            <a:r>
              <a:rPr lang="en-AU" smtClean="0"/>
              <a:t>events </a:t>
            </a:r>
            <a:r>
              <a:rPr lang="en-AU" dirty="0" smtClean="0"/>
              <a:t>team:</a:t>
            </a:r>
          </a:p>
          <a:p>
            <a:r>
              <a:rPr lang="en-AU" dirty="0" smtClean="0"/>
              <a:t>Elizabeth O’Brien</a:t>
            </a:r>
          </a:p>
          <a:p>
            <a:r>
              <a:rPr lang="en-AU" dirty="0" err="1" smtClean="0"/>
              <a:t>Rekha</a:t>
            </a:r>
            <a:r>
              <a:rPr lang="en-AU" dirty="0" smtClean="0"/>
              <a:t> </a:t>
            </a:r>
            <a:r>
              <a:rPr lang="en-AU" dirty="0" err="1" smtClean="0"/>
              <a:t>Vasudev</a:t>
            </a:r>
            <a:endParaRPr lang="en-AU" dirty="0" smtClean="0"/>
          </a:p>
          <a:p>
            <a:r>
              <a:rPr lang="en-AU" dirty="0" smtClean="0"/>
              <a:t>Poornima Murthy</a:t>
            </a:r>
          </a:p>
          <a:p>
            <a:r>
              <a:rPr lang="en-AU" dirty="0" err="1" smtClean="0"/>
              <a:t>Malveek</a:t>
            </a:r>
            <a:r>
              <a:rPr lang="en-AU" dirty="0" smtClean="0"/>
              <a:t> Dhaliwal</a:t>
            </a:r>
            <a:endParaRPr lang="en-AU" dirty="0"/>
          </a:p>
        </p:txBody>
      </p:sp>
    </p:spTree>
    <p:extLst>
      <p:ext uri="{BB962C8B-B14F-4D97-AF65-F5344CB8AC3E}">
        <p14:creationId xmlns:p14="http://schemas.microsoft.com/office/powerpoint/2010/main" val="2167772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498178"/>
          </a:xfrm>
        </p:spPr>
        <p:txBody>
          <a:bodyPr>
            <a:normAutofit fontScale="90000"/>
          </a:bodyPr>
          <a:lstStyle/>
          <a:p>
            <a:r>
              <a:rPr lang="en-AU" sz="2000" b="1" dirty="0" smtClean="0"/>
              <a:t/>
            </a:r>
            <a:br>
              <a:rPr lang="en-AU" sz="2000" b="1" dirty="0" smtClean="0"/>
            </a:br>
            <a:r>
              <a:rPr lang="en-AU" sz="2200" b="1" dirty="0" smtClean="0"/>
              <a:t>Artists</a:t>
            </a:r>
            <a:r>
              <a:rPr lang="en-AU" sz="2200" b="1" dirty="0"/>
              <a:t>: Olivia York (plate artwork) and Elizabeth O’Brien (photo) </a:t>
            </a:r>
            <a:br>
              <a:rPr lang="en-AU" sz="2200" b="1" dirty="0"/>
            </a:br>
            <a:r>
              <a:rPr lang="en-AU" sz="2200" b="1" dirty="0"/>
              <a:t>Title: Lemon or lime zest - a grate addition to any plate! </a:t>
            </a:r>
            <a:br>
              <a:rPr lang="en-AU" sz="2200" b="1" dirty="0"/>
            </a:br>
            <a:r>
              <a:rPr lang="en-AU" sz="2200" b="1" dirty="0"/>
              <a:t>Lead-safety Message: Adding fresh citrus zest to hot meals and salads is a Mediterranean tradition which turns out to be a great way to detox lead from the </a:t>
            </a:r>
            <a:r>
              <a:rPr lang="en-AU" sz="2200" b="1" dirty="0" smtClean="0"/>
              <a:t>body. </a:t>
            </a:r>
            <a:r>
              <a:rPr lang="en-AU" sz="2200" b="1" dirty="0"/>
              <a:t/>
            </a:r>
            <a:br>
              <a:rPr lang="en-AU" sz="2200" b="1" dirty="0"/>
            </a:br>
            <a:endParaRPr lang="en-AU" sz="2200" b="1" dirty="0">
              <a:latin typeface="+mn-lt"/>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772816"/>
            <a:ext cx="6621891" cy="4966418"/>
          </a:xfrm>
        </p:spPr>
      </p:pic>
    </p:spTree>
    <p:extLst>
      <p:ext uri="{BB962C8B-B14F-4D97-AF65-F5344CB8AC3E}">
        <p14:creationId xmlns:p14="http://schemas.microsoft.com/office/powerpoint/2010/main" val="8051166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5EE"/>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43608" y="692696"/>
            <a:ext cx="6552728" cy="566738"/>
          </a:xfrm>
        </p:spPr>
        <p:txBody>
          <a:bodyPr>
            <a:noAutofit/>
          </a:bodyPr>
          <a:lstStyle/>
          <a:p>
            <a:r>
              <a:rPr lang="en-AU" sz="3600" dirty="0">
                <a:latin typeface="+mn-lt"/>
              </a:rPr>
              <a:t>Winners of </a:t>
            </a:r>
            <a:r>
              <a:rPr lang="en-AU" sz="3600" dirty="0" err="1">
                <a:latin typeface="+mn-lt"/>
              </a:rPr>
              <a:t>Pictureproducts</a:t>
            </a:r>
            <a:r>
              <a:rPr lang="en-AU" sz="3600" dirty="0">
                <a:latin typeface="+mn-lt"/>
              </a:rPr>
              <a:t> mugs</a:t>
            </a:r>
            <a:r>
              <a:rPr lang="en-AU" sz="2800" dirty="0"/>
              <a:t/>
            </a:r>
            <a:br>
              <a:rPr lang="en-AU" sz="2800" dirty="0"/>
            </a:br>
            <a:endParaRPr lang="en-AU" sz="2800" dirty="0"/>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3904" b="3904"/>
          <a:stretch>
            <a:fillRect/>
          </a:stretch>
        </p:blipFill>
        <p:spPr>
          <a:xfrm>
            <a:off x="1043608" y="1484784"/>
            <a:ext cx="6984776" cy="5238583"/>
          </a:xfrm>
        </p:spPr>
      </p:pic>
      <p:sp>
        <p:nvSpPr>
          <p:cNvPr id="6" name="Text Placeholder 5"/>
          <p:cNvSpPr>
            <a:spLocks noGrp="1"/>
          </p:cNvSpPr>
          <p:nvPr>
            <p:ph type="body" sz="half" idx="2"/>
          </p:nvPr>
        </p:nvSpPr>
        <p:spPr>
          <a:xfrm>
            <a:off x="539552" y="764704"/>
            <a:ext cx="8064896" cy="792088"/>
          </a:xfrm>
        </p:spPr>
        <p:txBody>
          <a:bodyPr>
            <a:noAutofit/>
          </a:bodyPr>
          <a:lstStyle/>
          <a:p>
            <a:pPr algn="ctr"/>
            <a:r>
              <a:rPr lang="en-AU" sz="2000" b="1" dirty="0"/>
              <a:t>Artist: Sophie </a:t>
            </a:r>
            <a:r>
              <a:rPr lang="en-AU" sz="2000" b="1" dirty="0" smtClean="0"/>
              <a:t>Kilburn	Title</a:t>
            </a:r>
            <a:r>
              <a:rPr lang="en-AU" sz="2000" b="1" dirty="0"/>
              <a:t>: Look </a:t>
            </a:r>
            <a:r>
              <a:rPr lang="en-AU" sz="2000" b="1" dirty="0" smtClean="0"/>
              <a:t>Closely	Age</a:t>
            </a:r>
            <a:r>
              <a:rPr lang="en-AU" sz="2000" b="1" dirty="0"/>
              <a:t>: 9 </a:t>
            </a:r>
            <a:r>
              <a:rPr lang="en-AU" sz="2000" b="1" dirty="0" smtClean="0"/>
              <a:t>years</a:t>
            </a:r>
            <a:endParaRPr lang="en-AU" sz="2000" b="1" dirty="0"/>
          </a:p>
          <a:p>
            <a:pPr algn="ctr"/>
            <a:r>
              <a:rPr lang="en-AU" sz="2000" b="1" dirty="0" smtClean="0"/>
              <a:t>Lead-Safety </a:t>
            </a:r>
            <a:r>
              <a:rPr lang="en-AU" sz="2000" b="1" dirty="0"/>
              <a:t>Message: Kids take in 70% lead and adults take in 20</a:t>
            </a:r>
            <a:r>
              <a:rPr lang="en-AU" sz="2000" b="1" dirty="0" smtClean="0"/>
              <a:t>%.</a:t>
            </a:r>
            <a:endParaRPr lang="en-AU" sz="2000" b="1" dirty="0"/>
          </a:p>
          <a:p>
            <a:endParaRPr lang="en-AU" b="1" dirty="0"/>
          </a:p>
        </p:txBody>
      </p:sp>
    </p:spTree>
    <p:extLst>
      <p:ext uri="{BB962C8B-B14F-4D97-AF65-F5344CB8AC3E}">
        <p14:creationId xmlns:p14="http://schemas.microsoft.com/office/powerpoint/2010/main" val="732654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78098"/>
          </a:xfrm>
        </p:spPr>
        <p:txBody>
          <a:bodyPr>
            <a:normAutofit fontScale="90000"/>
          </a:bodyPr>
          <a:lstStyle/>
          <a:p>
            <a:r>
              <a:rPr lang="en-AU" sz="2200" b="1" dirty="0" smtClean="0">
                <a:latin typeface="+mn-lt"/>
              </a:rPr>
              <a:t/>
            </a:r>
            <a:br>
              <a:rPr lang="en-AU" sz="2200" b="1" dirty="0" smtClean="0">
                <a:latin typeface="+mn-lt"/>
              </a:rPr>
            </a:br>
            <a:r>
              <a:rPr lang="en-AU" sz="2200" b="1" dirty="0" smtClean="0">
                <a:latin typeface="+mn-lt"/>
              </a:rPr>
              <a:t>Artist: Grace King </a:t>
            </a:r>
            <a:r>
              <a:rPr lang="en-AU" sz="2200" b="1" dirty="0" err="1" smtClean="0">
                <a:latin typeface="+mn-lt"/>
              </a:rPr>
              <a:t>Matchett</a:t>
            </a:r>
            <a:r>
              <a:rPr lang="en-AU" sz="2200" b="1" dirty="0" smtClean="0">
                <a:latin typeface="+mn-lt"/>
              </a:rPr>
              <a:t> 	</a:t>
            </a:r>
            <a:r>
              <a:rPr lang="en-AU" sz="2200" b="1" dirty="0">
                <a:latin typeface="+mn-lt"/>
              </a:rPr>
              <a:t>Title: </a:t>
            </a:r>
            <a:r>
              <a:rPr lang="en-AU" sz="2200" b="1" dirty="0" err="1">
                <a:latin typeface="+mn-lt"/>
              </a:rPr>
              <a:t>Pb</a:t>
            </a:r>
            <a:r>
              <a:rPr lang="en-AU" sz="2200" b="1" dirty="0">
                <a:latin typeface="+mn-lt"/>
              </a:rPr>
              <a:t>-free person	Age: 9 years</a:t>
            </a:r>
            <a:br>
              <a:rPr lang="en-AU" sz="2200" b="1" dirty="0">
                <a:latin typeface="+mn-lt"/>
              </a:rPr>
            </a:br>
            <a:r>
              <a:rPr lang="en-AU" sz="2200" b="1" dirty="0">
                <a:latin typeface="+mn-lt"/>
              </a:rPr>
              <a:t>Lead-Safety Message: Keep People </a:t>
            </a:r>
            <a:r>
              <a:rPr lang="en-AU" sz="2200" b="1" dirty="0" err="1">
                <a:latin typeface="+mn-lt"/>
              </a:rPr>
              <a:t>Pb</a:t>
            </a:r>
            <a:r>
              <a:rPr lang="en-AU" sz="2200" b="1" dirty="0">
                <a:latin typeface="+mn-lt"/>
              </a:rPr>
              <a:t> </a:t>
            </a:r>
            <a:r>
              <a:rPr lang="en-AU" sz="2200" b="1" dirty="0" smtClean="0">
                <a:latin typeface="+mn-lt"/>
              </a:rPr>
              <a:t>Free.</a:t>
            </a:r>
            <a:r>
              <a:rPr lang="en-AU" sz="2200" b="1" dirty="0">
                <a:latin typeface="+mn-lt"/>
              </a:rPr>
              <a:t/>
            </a:r>
            <a:br>
              <a:rPr lang="en-AU" sz="2200" b="1" dirty="0">
                <a:latin typeface="+mn-lt"/>
              </a:rPr>
            </a:br>
            <a:endParaRPr lang="en-AU" sz="2200" b="1" dirty="0">
              <a:latin typeface="+mn-lt"/>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052736"/>
            <a:ext cx="8680537" cy="5184576"/>
          </a:xfrm>
        </p:spPr>
      </p:pic>
    </p:spTree>
    <p:extLst>
      <p:ext uri="{BB962C8B-B14F-4D97-AF65-F5344CB8AC3E}">
        <p14:creationId xmlns:p14="http://schemas.microsoft.com/office/powerpoint/2010/main" val="33569001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363272" cy="1143000"/>
          </a:xfrm>
        </p:spPr>
        <p:txBody>
          <a:bodyPr>
            <a:normAutofit fontScale="90000"/>
          </a:bodyPr>
          <a:lstStyle/>
          <a:p>
            <a:r>
              <a:rPr lang="en-AU" sz="2000" b="1" dirty="0" smtClean="0"/>
              <a:t/>
            </a:r>
            <a:br>
              <a:rPr lang="en-AU" sz="2000" b="1" dirty="0" smtClean="0"/>
            </a:br>
            <a:r>
              <a:rPr lang="en-AU" sz="2200" b="1" dirty="0" smtClean="0"/>
              <a:t>Artist</a:t>
            </a:r>
            <a:r>
              <a:rPr lang="en-AU" sz="2200" b="1" dirty="0"/>
              <a:t>: Harrison </a:t>
            </a:r>
            <a:r>
              <a:rPr lang="en-AU" sz="2200" b="1" dirty="0" smtClean="0"/>
              <a:t>Desmond		Title</a:t>
            </a:r>
            <a:r>
              <a:rPr lang="en-AU" sz="2200" b="1" dirty="0"/>
              <a:t>: Poisoned </a:t>
            </a:r>
            <a:r>
              <a:rPr lang="en-AU" sz="2200" b="1" dirty="0" smtClean="0"/>
              <a:t>Pond</a:t>
            </a:r>
            <a:r>
              <a:rPr lang="en-AU" sz="2200" b="1" dirty="0"/>
              <a:t/>
            </a:r>
            <a:br>
              <a:rPr lang="en-AU" sz="2200" b="1" dirty="0"/>
            </a:br>
            <a:r>
              <a:rPr lang="en-AU" sz="2200" b="1" dirty="0"/>
              <a:t>Lead-safety Message: This beautiful water in a volcanic crater in Iceland is likely full of lead and other heavy metals which reign down when volcanoes erupt.</a:t>
            </a:r>
            <a:br>
              <a:rPr lang="en-AU" sz="2200" b="1" dirty="0"/>
            </a:br>
            <a:endParaRPr lang="en-AU" sz="22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1340768"/>
            <a:ext cx="6797615" cy="5392067"/>
          </a:xfrm>
        </p:spPr>
      </p:pic>
    </p:spTree>
    <p:extLst>
      <p:ext uri="{BB962C8B-B14F-4D97-AF65-F5344CB8AC3E}">
        <p14:creationId xmlns:p14="http://schemas.microsoft.com/office/powerpoint/2010/main" val="3521672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2000" b="1" dirty="0"/>
              <a:t>Artist: Emily </a:t>
            </a:r>
            <a:r>
              <a:rPr lang="en-AU" sz="2000" b="1" dirty="0" smtClean="0"/>
              <a:t>Carpenter	Title</a:t>
            </a:r>
            <a:r>
              <a:rPr lang="en-AU" sz="2000" b="1" dirty="0"/>
              <a:t>: </a:t>
            </a:r>
            <a:r>
              <a:rPr lang="en-AU" sz="2000" b="1" dirty="0" smtClean="0"/>
              <a:t>Trapped</a:t>
            </a:r>
            <a:r>
              <a:rPr lang="en-AU" sz="2000" b="1" dirty="0"/>
              <a:t/>
            </a:r>
            <a:br>
              <a:rPr lang="en-AU" sz="2000" b="1" dirty="0"/>
            </a:br>
            <a:r>
              <a:rPr lang="en-AU" sz="2000" b="1" dirty="0"/>
              <a:t>Lead-safety Message: This water geyser exploding in Iceland fills the air with mineral-laden water, hopefully not </a:t>
            </a:r>
            <a:r>
              <a:rPr lang="en-AU" sz="2000" b="1" dirty="0" smtClean="0"/>
              <a:t>too.</a:t>
            </a: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5" y="1412776"/>
            <a:ext cx="8055053" cy="5256584"/>
          </a:xfrm>
        </p:spPr>
      </p:pic>
    </p:spTree>
    <p:extLst>
      <p:ext uri="{BB962C8B-B14F-4D97-AF65-F5344CB8AC3E}">
        <p14:creationId xmlns:p14="http://schemas.microsoft.com/office/powerpoint/2010/main" val="2631654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Autofit/>
          </a:bodyPr>
          <a:lstStyle/>
          <a:p>
            <a:r>
              <a:rPr lang="en-AU" sz="2000" b="1" dirty="0" smtClean="0">
                <a:latin typeface="+mn-lt"/>
              </a:rPr>
              <a:t/>
            </a:r>
            <a:br>
              <a:rPr lang="en-AU" sz="2000" b="1" dirty="0" smtClean="0">
                <a:latin typeface="+mn-lt"/>
              </a:rPr>
            </a:br>
            <a:r>
              <a:rPr lang="en-AU" sz="2000" b="1" dirty="0" smtClean="0">
                <a:latin typeface="+mn-lt"/>
              </a:rPr>
              <a:t>Artist</a:t>
            </a:r>
            <a:r>
              <a:rPr lang="en-AU" sz="2000" b="1" dirty="0">
                <a:latin typeface="+mn-lt"/>
              </a:rPr>
              <a:t>: Cherry Qin 	</a:t>
            </a:r>
            <a:r>
              <a:rPr lang="en-AU" sz="2000" b="1" dirty="0" smtClean="0">
                <a:latin typeface="+mn-lt"/>
              </a:rPr>
              <a:t>Title</a:t>
            </a:r>
            <a:r>
              <a:rPr lang="en-AU" sz="2000" b="1" dirty="0">
                <a:latin typeface="+mn-lt"/>
              </a:rPr>
              <a:t>: Kid eating </a:t>
            </a:r>
            <a:r>
              <a:rPr lang="en-AU" sz="2000" b="1" dirty="0" smtClean="0">
                <a:latin typeface="+mn-lt"/>
              </a:rPr>
              <a:t>apples	</a:t>
            </a:r>
            <a:r>
              <a:rPr lang="en-AU" sz="2000" b="1" dirty="0">
                <a:latin typeface="+mn-lt"/>
              </a:rPr>
              <a:t>Age: 12 years</a:t>
            </a:r>
            <a:br>
              <a:rPr lang="en-AU" sz="2000" b="1" dirty="0">
                <a:latin typeface="+mn-lt"/>
              </a:rPr>
            </a:br>
            <a:r>
              <a:rPr lang="en-AU" sz="2000" b="1" dirty="0">
                <a:latin typeface="+mn-lt"/>
              </a:rPr>
              <a:t>Lead-Safety Message: A healthy apple a day keeps the lead away as it contains lots of pectin.</a:t>
            </a:r>
            <a:br>
              <a:rPr lang="en-AU" sz="2000" b="1" dirty="0">
                <a:latin typeface="+mn-lt"/>
              </a:rPr>
            </a:br>
            <a:endParaRPr lang="en-AU" sz="20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196752"/>
            <a:ext cx="8175923" cy="5472608"/>
          </a:xfrm>
        </p:spPr>
      </p:pic>
    </p:spTree>
    <p:extLst>
      <p:ext uri="{BB962C8B-B14F-4D97-AF65-F5344CB8AC3E}">
        <p14:creationId xmlns:p14="http://schemas.microsoft.com/office/powerpoint/2010/main" val="22435220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367</Words>
  <Application>Microsoft Office PowerPoint</Application>
  <PresentationFormat>On-screen Show (4:3)</PresentationFormat>
  <Paragraphs>57</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VOLCANO ART PRIZE 2017 Awards Ceremony – Winners</vt:lpstr>
      <vt:lpstr>Entries Highly Commended by the Judge</vt:lpstr>
      <vt:lpstr> Artist: Claire O' Brien  Title: LUCY GOOSEY Lead Safety Message: DON'T BE A GOOSE AND LET LEAD LOOSE. </vt:lpstr>
      <vt:lpstr> Artists: Olivia York (plate artwork) and Elizabeth O’Brien (photo)  Title: Lemon or lime zest - a grate addition to any plate!  Lead-safety Message: Adding fresh citrus zest to hot meals and salads is a Mediterranean tradition which turns out to be a great way to detox lead from the body.  </vt:lpstr>
      <vt:lpstr>Winners of Pictureproducts mugs </vt:lpstr>
      <vt:lpstr> Artist: Grace King Matchett  Title: Pb-free person Age: 9 years Lead-Safety Message: Keep People Pb Free. </vt:lpstr>
      <vt:lpstr> Artist: Harrison Desmond  Title: Poisoned Pond Lead-safety Message: This beautiful water in a volcanic crater in Iceland is likely full of lead and other heavy metals which reign down when volcanoes erupt. </vt:lpstr>
      <vt:lpstr>Artist: Emily Carpenter Title: Trapped Lead-safety Message: This water geyser exploding in Iceland fills the air with mineral-laden water, hopefully not too.</vt:lpstr>
      <vt:lpstr> Artist: Cherry Qin  Title: Kid eating apples Age: 12 years Lead-Safety Message: A healthy apple a day keeps the lead away as it contains lots of pectin. </vt:lpstr>
      <vt:lpstr> Artist: June He  Title: Couple in love Age: 12 years Lead-Safety Message: To live a long life with your loved one, be lead free </vt:lpstr>
      <vt:lpstr> Artist: Mark Ju Title: Fast Food Age: 11 years Lead-Safety Message: Watch out what you consume. Aim at lead free, healthy diet. </vt:lpstr>
      <vt:lpstr> Artist: Li-Ke Shi Title: Boat in a lake Age: 10 years Lead-Safety Message: Try not to add lead to water while fishing </vt:lpstr>
      <vt:lpstr> Artist: Alice Ju Title: Red eyed tree frog Lead-Safety Message: Lead affects even the smallest of creatures. </vt:lpstr>
      <vt:lpstr>Artist: Dylan Andrew Hsieh         Title: Keep our world safe  Age: 4 years Lead-Safety Message: Please keep our world safe and lead-free.</vt:lpstr>
      <vt:lpstr>Artist: Kayson Parker  Title: Yoda Wisdom Age: 9 years Lead-Safety Message: Lead, bad it is!</vt:lpstr>
      <vt:lpstr>Artist: Tamara Rubin  Title: Testing Fidget Spinners For Lead Lead Safety Message: No level of lead is safe in a child's toy. https://vimeo.com/225702053 http://volcanoartprize.com/portfolio-item/testing-fidget-spinners-for-lead/</vt:lpstr>
      <vt:lpstr>  Artist: Violet Winters  Title: Cycle of Life Lead Safety Message: Our children deserve  a clean world. </vt:lpstr>
      <vt:lpstr> Artist: Ritishaa Sreedhar Title: Outback Age: 11 years Lead Safety Message: Keep the outback lead free by not using leaded gun shot. </vt:lpstr>
      <vt:lpstr>  Artist: Ankit Patel Title: Love is in the lead safe world Lead Safety Message: Love is in the lead safe world. </vt:lpstr>
      <vt:lpstr> Artist: Cecile Chen Title: Cookie Age: 10 years Lead Safety Message: Lead is the sweetest of poisons like Cookies </vt:lpstr>
      <vt:lpstr> Artist: Sophea Wang Title: Uluru Age: 6 years Lead Safety Message: Visit the heart of Australia but without poisoning it with lead. </vt:lpstr>
      <vt:lpstr> Artist: Scarlett Tran     Title: Lead free Landscape Age: 9 years Lead Safety Message: We must save our landscapes from lead poisoning. </vt:lpstr>
      <vt:lpstr> Artist: Brandon Banh    Title: Aquatic Life Age: 10 years Lead Safety Message: Lead contamination can harm aquatic life. We must protect the aquatic species. </vt:lpstr>
      <vt:lpstr>  Artist: Avi Rubin      Title: Educate Your Kids About Lead      Age: 12 years. Lead Safety Message: Educate your kids about lead (Pb), don't hide it from them. </vt:lpstr>
      <vt:lpstr>Artist: Kai D W Kehoe    Toxic Pots and Pans, Utensils and Windows    Age: 6.5 years Lead Safety Message: For a better idea of lead sources, test home items with an XRF.</vt:lpstr>
      <vt:lpstr> Artist: A.J. Rubin  Title: Unless  Age: 14 years Lead Safety Message: Unless someone like you cares a whole awful lot, nothing is going to get better, it's not." - Dr. Seuss </vt:lpstr>
      <vt:lpstr> Artist: Demonstration and Video editing -Malveek Kaur Dhaliwal, Recording - Poornima Murthy  Title: The LEAD Group Kit's Dust Wipe in action!  Lead Safety Message: The LEAD Group Report will tell me if my floor is safe from lead for children and pets. http://volcanoartprize.com/portfolio-item/the-lead-group-kits-dust-wipe-in-action/ https://www.youtube.com/watch?v=poJQFjrJpKQ   </vt:lpstr>
      <vt:lpstr>Artist: Kim Cole, Korey Nicolas  Title: Massachusetts Legislature Bill SD.751 Lead safety Message: An Act creating a special commission to study the prevalence and prevention of child lead poisoning</vt:lpstr>
      <vt:lpstr> Photographer: Peter Kozaitis  Title: Elizabeth O'Brien at work in The LEAD Group's office Lead-safety Message: Use a LEAD Group Water Kit to test for lead in water before you drink rainwater or water from new taps or new plumbing or your new home. </vt:lpstr>
      <vt:lpstr> Artist / Photographer: Isla MacGregor  Title: Peeling lead paint polluting patios and potato patches Lead-safety Message: Use a LEAD Group Kit to test for lead in peeling paint, dust, water and soil before you plant your potatoes or let your children play on the patio. </vt:lpstr>
      <vt:lpstr> Artist / Photographer: Geoff Walker  Title: Lead Soldered Yorkshire Fittings Lead-safety Message: Lemon Tree Passage Plumber Geoff Davey inspecting lead soldered ‘Yorkshire’ fittings at the local library March 2017. </vt:lpstr>
      <vt:lpstr>   Judge-Awarded cash prize winner of VAP 2017 </vt:lpstr>
      <vt:lpstr>  People’s Choice cash prize winner of VAP 2017 </vt:lpstr>
      <vt:lpstr>The Judge, WAYNE ASKEW</vt:lpstr>
      <vt:lpstr>ACKNOWLEDGEMENT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VOLCANO ART PRIZE 2017</dc:title>
  <dc:creator>info</dc:creator>
  <cp:lastModifiedBy>Elizabeth O'Brien</cp:lastModifiedBy>
  <cp:revision>69</cp:revision>
  <dcterms:created xsi:type="dcterms:W3CDTF">2017-10-16T00:48:25Z</dcterms:created>
  <dcterms:modified xsi:type="dcterms:W3CDTF">2018-02-20T05:06:58Z</dcterms:modified>
</cp:coreProperties>
</file>